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5"/>
  </p:notesMasterIdLst>
  <p:handoutMasterIdLst>
    <p:handoutMasterId r:id="rId26"/>
  </p:handoutMasterIdLst>
  <p:sldIdLst>
    <p:sldId id="314" r:id="rId5"/>
    <p:sldId id="375" r:id="rId6"/>
    <p:sldId id="442" r:id="rId7"/>
    <p:sldId id="443" r:id="rId8"/>
    <p:sldId id="444" r:id="rId9"/>
    <p:sldId id="461" r:id="rId10"/>
    <p:sldId id="436" r:id="rId11"/>
    <p:sldId id="446" r:id="rId12"/>
    <p:sldId id="458" r:id="rId13"/>
    <p:sldId id="460" r:id="rId14"/>
    <p:sldId id="447" r:id="rId15"/>
    <p:sldId id="450" r:id="rId16"/>
    <p:sldId id="451" r:id="rId17"/>
    <p:sldId id="452" r:id="rId18"/>
    <p:sldId id="453" r:id="rId19"/>
    <p:sldId id="454" r:id="rId20"/>
    <p:sldId id="459" r:id="rId21"/>
    <p:sldId id="448" r:id="rId22"/>
    <p:sldId id="455" r:id="rId23"/>
    <p:sldId id="420" r:id="rId24"/>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85">
          <p15:clr>
            <a:srgbClr val="A4A3A4"/>
          </p15:clr>
        </p15:guide>
        <p15:guide id="2" pos="392">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90304"/>
    <a:srgbClr val="969696"/>
    <a:srgbClr val="9E9A95"/>
    <a:srgbClr val="382E25"/>
    <a:srgbClr val="C17945"/>
    <a:srgbClr val="31526A"/>
    <a:srgbClr val="252626"/>
    <a:srgbClr val="A6A6A6"/>
    <a:srgbClr val="C6BFBB"/>
    <a:srgbClr val="EDEB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75FD62-E999-4755-BF20-DE51F7486561}" v="2" dt="2023-11-09T15:23:27.633"/>
    <p1510:client id="{544081C4-0650-4B3C-A44D-3190510EFD74}" v="80" dt="2023-11-08T21:11:08.141"/>
    <p1510:client id="{798293B1-1F62-427C-8D2D-91AB1C08203F}" v="49" dt="2023-11-09T14:15:33.668"/>
    <p1510:client id="{B61B53BE-CA9A-4772-9B1E-5436F3047796}" v="69" dt="2023-11-13T15:50:50.614"/>
    <p1510:client id="{DDE4FD43-6C68-4200-86FE-79A620A4EC2C}" v="3" dt="2023-11-13T20:11:35.014"/>
    <p1510:client id="{EF6C8A5B-053E-42D7-A148-D6DF48958F86}" v="92" dt="2023-11-08T20:21:01.09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8" autoAdjust="0"/>
    <p:restoredTop sz="86395" autoAdjust="0"/>
  </p:normalViewPr>
  <p:slideViewPr>
    <p:cSldViewPr snapToGrid="0" snapToObjects="1">
      <p:cViewPr varScale="1">
        <p:scale>
          <a:sx n="114" d="100"/>
          <a:sy n="114" d="100"/>
        </p:scale>
        <p:origin x="168" y="696"/>
      </p:cViewPr>
      <p:guideLst>
        <p:guide orient="horz" pos="3185"/>
        <p:guide pos="392"/>
      </p:guideLst>
    </p:cSldViewPr>
  </p:slideViewPr>
  <p:outlineViewPr>
    <p:cViewPr>
      <p:scale>
        <a:sx n="33" d="100"/>
        <a:sy n="33" d="100"/>
      </p:scale>
      <p:origin x="0" y="-10288"/>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132" d="100"/>
          <a:sy n="132" d="100"/>
        </p:scale>
        <p:origin x="-5920"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87859BD-4604-2843-976C-9F2DEE3C79DB}" type="datetimeFigureOut">
              <a:rPr lang="en-US" smtClean="0"/>
              <a:t>11/14/23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EB64456-6A4C-DF40-836A-7ED7CB7228F1}" type="slidenum">
              <a:rPr lang="en-US" smtClean="0"/>
              <a:t>‹#›</a:t>
            </a:fld>
            <a:endParaRPr lang="en-US"/>
          </a:p>
        </p:txBody>
      </p:sp>
    </p:spTree>
    <p:extLst>
      <p:ext uri="{BB962C8B-B14F-4D97-AF65-F5344CB8AC3E}">
        <p14:creationId xmlns:p14="http://schemas.microsoft.com/office/powerpoint/2010/main" val="2632783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E108F45-8DB7-E449-85E4-EC04F96DF3AA}" type="datetimeFigureOut">
              <a:rPr lang="en-US" smtClean="0"/>
              <a:t>11/14/23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706D261-4ACC-5E49-97C5-9D8FD2D9A3AF}" type="slidenum">
              <a:rPr lang="en-US" smtClean="0"/>
              <a:t>‹#›</a:t>
            </a:fld>
            <a:endParaRPr lang="en-US"/>
          </a:p>
        </p:txBody>
      </p:sp>
    </p:spTree>
    <p:extLst>
      <p:ext uri="{BB962C8B-B14F-4D97-AF65-F5344CB8AC3E}">
        <p14:creationId xmlns:p14="http://schemas.microsoft.com/office/powerpoint/2010/main" val="19473455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06D261-4ACC-5E49-97C5-9D8FD2D9A3AF}" type="slidenum">
              <a:rPr lang="en-US" smtClean="0"/>
              <a:t>9</a:t>
            </a:fld>
            <a:endParaRPr lang="en-US"/>
          </a:p>
        </p:txBody>
      </p:sp>
    </p:spTree>
    <p:extLst>
      <p:ext uri="{BB962C8B-B14F-4D97-AF65-F5344CB8AC3E}">
        <p14:creationId xmlns:p14="http://schemas.microsoft.com/office/powerpoint/2010/main" val="580164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06D261-4ACC-5E49-97C5-9D8FD2D9A3AF}" type="slidenum">
              <a:rPr lang="en-US" smtClean="0"/>
              <a:t>10</a:t>
            </a:fld>
            <a:endParaRPr lang="en-US"/>
          </a:p>
        </p:txBody>
      </p:sp>
    </p:spTree>
    <p:extLst>
      <p:ext uri="{BB962C8B-B14F-4D97-AF65-F5344CB8AC3E}">
        <p14:creationId xmlns:p14="http://schemas.microsoft.com/office/powerpoint/2010/main" val="41946596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tx1">
            <a:lumMod val="85000"/>
            <a:lumOff val="15000"/>
          </a:schemeClr>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633304" y="-648376"/>
            <a:ext cx="733465" cy="2367520"/>
            <a:chOff x="685136" y="-246616"/>
            <a:chExt cx="733465" cy="2367520"/>
          </a:xfrm>
        </p:grpSpPr>
        <p:sp>
          <p:nvSpPr>
            <p:cNvPr id="6" name="Rectangle 5"/>
            <p:cNvSpPr/>
            <p:nvPr userDrawn="1"/>
          </p:nvSpPr>
          <p:spPr>
            <a:xfrm>
              <a:off x="685136" y="-246616"/>
              <a:ext cx="733465" cy="2367520"/>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308" y="1380149"/>
              <a:ext cx="489120" cy="620806"/>
            </a:xfrm>
            <a:prstGeom prst="rect">
              <a:avLst/>
            </a:prstGeom>
          </p:spPr>
        </p:pic>
      </p:grpSp>
      <p:sp>
        <p:nvSpPr>
          <p:cNvPr id="2" name="Title 1"/>
          <p:cNvSpPr>
            <a:spLocks noGrp="1"/>
          </p:cNvSpPr>
          <p:nvPr userDrawn="1">
            <p:ph type="title" hasCustomPrompt="1"/>
          </p:nvPr>
        </p:nvSpPr>
        <p:spPr>
          <a:xfrm>
            <a:off x="502903" y="2766523"/>
            <a:ext cx="7734221" cy="1114494"/>
          </a:xfrm>
        </p:spPr>
        <p:txBody>
          <a:bodyPr anchor="ctr">
            <a:normAutofit/>
          </a:bodyPr>
          <a:lstStyle>
            <a:lvl1pPr>
              <a:lnSpc>
                <a:spcPct val="90000"/>
              </a:lnSpc>
              <a:defRPr sz="4000" b="1" i="0" spc="0" baseline="0">
                <a:solidFill>
                  <a:schemeClr val="bg1"/>
                </a:solidFill>
                <a:latin typeface="Arial"/>
                <a:cs typeface="Arial"/>
              </a:defRPr>
            </a:lvl1pPr>
          </a:lstStyle>
          <a:p>
            <a:r>
              <a:rPr lang="en-US" dirty="0"/>
              <a:t>Unnecessarily extra long title of presentation</a:t>
            </a:r>
          </a:p>
        </p:txBody>
      </p:sp>
      <p:sp>
        <p:nvSpPr>
          <p:cNvPr id="11" name="Text Placeholder 19"/>
          <p:cNvSpPr>
            <a:spLocks noGrp="1"/>
          </p:cNvSpPr>
          <p:nvPr userDrawn="1">
            <p:ph type="body" sz="quarter" idx="10" hasCustomPrompt="1"/>
          </p:nvPr>
        </p:nvSpPr>
        <p:spPr>
          <a:xfrm>
            <a:off x="530694" y="4709821"/>
            <a:ext cx="7734222" cy="277654"/>
          </a:xfrm>
        </p:spPr>
        <p:txBody>
          <a:bodyPr anchor="ctr">
            <a:noAutofit/>
          </a:bodyPr>
          <a:lstStyle>
            <a:lvl1pPr marL="0" indent="0">
              <a:buNone/>
              <a:defRPr sz="1100" b="1" spc="80" baseline="0">
                <a:solidFill>
                  <a:srgbClr val="A6A6A6"/>
                </a:solidFill>
                <a:latin typeface="Arial"/>
                <a:cs typeface="Arial"/>
              </a:defRPr>
            </a:lvl1pPr>
          </a:lstStyle>
          <a:p>
            <a:pPr lvl="0"/>
            <a:r>
              <a:rPr lang="en-US" dirty="0"/>
              <a:t>INDIANA UNIVERSITY BLOOMINGTON</a:t>
            </a:r>
          </a:p>
        </p:txBody>
      </p:sp>
      <p:sp>
        <p:nvSpPr>
          <p:cNvPr id="9" name="Text Placeholder 19"/>
          <p:cNvSpPr>
            <a:spLocks noGrp="1"/>
          </p:cNvSpPr>
          <p:nvPr>
            <p:ph type="body" sz="quarter" idx="11" hasCustomPrompt="1"/>
          </p:nvPr>
        </p:nvSpPr>
        <p:spPr>
          <a:xfrm>
            <a:off x="530694" y="2443859"/>
            <a:ext cx="7734222" cy="252412"/>
          </a:xfrm>
        </p:spPr>
        <p:txBody>
          <a:bodyPr anchor="ctr">
            <a:noAutofit/>
          </a:bodyPr>
          <a:lstStyle>
            <a:lvl1pPr marL="0" indent="0">
              <a:buNone/>
              <a:defRPr sz="1800" b="0" spc="0" baseline="0">
                <a:solidFill>
                  <a:srgbClr val="A6A6A6"/>
                </a:solidFill>
                <a:latin typeface="Arial"/>
                <a:cs typeface="Arial"/>
              </a:defRPr>
            </a:lvl1pPr>
          </a:lstStyle>
          <a:p>
            <a:pPr lvl="0"/>
            <a:r>
              <a:rPr lang="en-US" dirty="0"/>
              <a:t>SUBHEAD OR NAME OF SCHOOL, DEPARTMENT, OR UNIT</a:t>
            </a:r>
          </a:p>
        </p:txBody>
      </p:sp>
    </p:spTree>
    <p:extLst>
      <p:ext uri="{BB962C8B-B14F-4D97-AF65-F5344CB8AC3E}">
        <p14:creationId xmlns:p14="http://schemas.microsoft.com/office/powerpoint/2010/main" val="1256653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660B13"/>
        </a:solidFill>
        <a:effectLst/>
      </p:bgPr>
    </p:bg>
    <p:spTree>
      <p:nvGrpSpPr>
        <p:cNvPr id="1" name=""/>
        <p:cNvGrpSpPr/>
        <p:nvPr/>
      </p:nvGrpSpPr>
      <p:grpSpPr>
        <a:xfrm>
          <a:off x="0" y="0"/>
          <a:ext cx="0" cy="0"/>
          <a:chOff x="0" y="0"/>
          <a:chExt cx="0" cy="0"/>
        </a:xfrm>
      </p:grpSpPr>
      <p:sp>
        <p:nvSpPr>
          <p:cNvPr id="2" name="TextBox 1"/>
          <p:cNvSpPr txBox="1"/>
          <p:nvPr userDrawn="1"/>
        </p:nvSpPr>
        <p:spPr>
          <a:xfrm>
            <a:off x="1378689" y="2390509"/>
            <a:ext cx="184666" cy="369332"/>
          </a:xfrm>
          <a:prstGeom prst="rect">
            <a:avLst/>
          </a:prstGeom>
          <a:noFill/>
        </p:spPr>
        <p:txBody>
          <a:bodyPr wrap="none" rtlCol="0">
            <a:spAutoFit/>
          </a:bodyPr>
          <a:lstStyle/>
          <a:p>
            <a:endParaRPr lang="en-US" dirty="0"/>
          </a:p>
        </p:txBody>
      </p:sp>
      <p:sp>
        <p:nvSpPr>
          <p:cNvPr id="10" name="TextBox 9"/>
          <p:cNvSpPr txBox="1"/>
          <p:nvPr userDrawn="1"/>
        </p:nvSpPr>
        <p:spPr>
          <a:xfrm>
            <a:off x="1378689" y="2390509"/>
            <a:ext cx="184666" cy="369332"/>
          </a:xfrm>
          <a:prstGeom prst="rect">
            <a:avLst/>
          </a:prstGeom>
          <a:noFill/>
        </p:spPr>
        <p:txBody>
          <a:bodyPr wrap="none" rtlCol="0">
            <a:spAutoFit/>
          </a:bodyPr>
          <a:lstStyle/>
          <a:p>
            <a:endParaRPr lang="en-US" dirty="0"/>
          </a:p>
        </p:txBody>
      </p:sp>
      <p:sp>
        <p:nvSpPr>
          <p:cNvPr id="11" name="TextBox 10"/>
          <p:cNvSpPr txBox="1"/>
          <p:nvPr userDrawn="1"/>
        </p:nvSpPr>
        <p:spPr>
          <a:xfrm>
            <a:off x="1378689" y="2390509"/>
            <a:ext cx="184666" cy="369332"/>
          </a:xfrm>
          <a:prstGeom prst="rect">
            <a:avLst/>
          </a:prstGeom>
          <a:noFill/>
        </p:spPr>
        <p:txBody>
          <a:bodyPr wrap="none" rtlCol="0">
            <a:spAutoFit/>
          </a:bodyPr>
          <a:lstStyle/>
          <a:p>
            <a:endParaRPr lang="en-US" dirty="0"/>
          </a:p>
        </p:txBody>
      </p:sp>
      <p:sp>
        <p:nvSpPr>
          <p:cNvPr id="14" name="Title 13"/>
          <p:cNvSpPr>
            <a:spLocks noGrp="1"/>
          </p:cNvSpPr>
          <p:nvPr>
            <p:ph type="title" hasCustomPrompt="1"/>
          </p:nvPr>
        </p:nvSpPr>
        <p:spPr>
          <a:xfrm>
            <a:off x="506694" y="2274522"/>
            <a:ext cx="6802482" cy="656910"/>
          </a:xfrm>
        </p:spPr>
        <p:txBody>
          <a:bodyPr anchor="ctr">
            <a:noAutofit/>
          </a:bodyPr>
          <a:lstStyle>
            <a:lvl1pPr>
              <a:defRPr sz="4000" b="1" i="0" spc="0" baseline="0">
                <a:solidFill>
                  <a:srgbClr val="FFFFFF"/>
                </a:solidFill>
                <a:latin typeface="Arial"/>
                <a:cs typeface="Arial"/>
              </a:defRPr>
            </a:lvl1pPr>
          </a:lstStyle>
          <a:p>
            <a:r>
              <a:rPr lang="en-US" dirty="0"/>
              <a:t>Section Heading</a:t>
            </a:r>
          </a:p>
        </p:txBody>
      </p:sp>
      <p:sp>
        <p:nvSpPr>
          <p:cNvPr id="20" name="Text Placeholder 19"/>
          <p:cNvSpPr>
            <a:spLocks noGrp="1"/>
          </p:cNvSpPr>
          <p:nvPr>
            <p:ph type="body" sz="quarter" idx="10" hasCustomPrompt="1"/>
          </p:nvPr>
        </p:nvSpPr>
        <p:spPr>
          <a:xfrm>
            <a:off x="526131" y="2031339"/>
            <a:ext cx="3700462" cy="252412"/>
          </a:xfrm>
        </p:spPr>
        <p:txBody>
          <a:bodyPr anchor="ctr">
            <a:noAutofit/>
          </a:bodyPr>
          <a:lstStyle>
            <a:lvl1pPr marL="0" indent="0">
              <a:buNone/>
              <a:defRPr sz="1400" b="1" i="0" spc="50" baseline="0">
                <a:solidFill>
                  <a:srgbClr val="A6A6A6"/>
                </a:solidFill>
                <a:latin typeface="Arial"/>
                <a:cs typeface="Arial"/>
              </a:defRPr>
            </a:lvl1pPr>
          </a:lstStyle>
          <a:p>
            <a:pPr lvl="0"/>
            <a:r>
              <a:rPr lang="en-US" dirty="0"/>
              <a:t>SECTION NUMBER OR SUBTITLE</a:t>
            </a:r>
          </a:p>
        </p:txBody>
      </p:sp>
      <p:sp>
        <p:nvSpPr>
          <p:cNvPr id="4" name="Rectangle 3"/>
          <p:cNvSpPr/>
          <p:nvPr userDrawn="1"/>
        </p:nvSpPr>
        <p:spPr>
          <a:xfrm>
            <a:off x="-14942" y="2032000"/>
            <a:ext cx="148614" cy="836706"/>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854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only: whi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9827" y="759070"/>
            <a:ext cx="8004391" cy="699065"/>
          </a:xfrm>
        </p:spPr>
        <p:txBody>
          <a:bodyPr>
            <a:normAutofit/>
          </a:bodyPr>
          <a:lstStyle>
            <a:lvl1pPr>
              <a:defRPr sz="3000" b="1" i="0" cap="none" spc="0">
                <a:solidFill>
                  <a:srgbClr val="404041"/>
                </a:solidFill>
                <a:latin typeface="Arial"/>
                <a:cs typeface="Arial"/>
              </a:defRPr>
            </a:lvl1pPr>
          </a:lstStyle>
          <a:p>
            <a:r>
              <a:rPr lang="en-US" dirty="0"/>
              <a:t>Click to edit master title style</a:t>
            </a:r>
          </a:p>
        </p:txBody>
      </p:sp>
      <p:sp>
        <p:nvSpPr>
          <p:cNvPr id="5" name="Rectangle 4"/>
          <p:cNvSpPr/>
          <p:nvPr userDrawn="1"/>
        </p:nvSpPr>
        <p:spPr>
          <a:xfrm>
            <a:off x="0" y="957832"/>
            <a:ext cx="82664" cy="38719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19"/>
          <p:cNvSpPr>
            <a:spLocks noGrp="1"/>
          </p:cNvSpPr>
          <p:nvPr>
            <p:ph type="body" sz="quarter" idx="10" hasCustomPrompt="1"/>
          </p:nvPr>
        </p:nvSpPr>
        <p:spPr>
          <a:xfrm>
            <a:off x="4833956" y="284947"/>
            <a:ext cx="3700462" cy="252412"/>
          </a:xfrm>
        </p:spPr>
        <p:txBody>
          <a:bodyPr>
            <a:noAutofit/>
          </a:bodyPr>
          <a:lstStyle>
            <a:lvl1pPr marL="0" indent="0" algn="r">
              <a:buNone/>
              <a:defRPr sz="1100" b="0" i="0" spc="0" baseline="0">
                <a:solidFill>
                  <a:srgbClr val="A6A6A6"/>
                </a:solidFill>
                <a:latin typeface="Arial"/>
                <a:cs typeface="Arial"/>
              </a:defRPr>
            </a:lvl1pPr>
          </a:lstStyle>
          <a:p>
            <a:pPr lvl="0"/>
            <a:r>
              <a:rPr lang="en-US" dirty="0"/>
              <a:t>SECTION TITLE OR SUBTITLE</a:t>
            </a:r>
          </a:p>
        </p:txBody>
      </p:sp>
      <p:sp>
        <p:nvSpPr>
          <p:cNvPr id="4" name="TextBox 3"/>
          <p:cNvSpPr txBox="1"/>
          <p:nvPr userDrawn="1"/>
        </p:nvSpPr>
        <p:spPr>
          <a:xfrm>
            <a:off x="3556000" y="3541059"/>
            <a:ext cx="184666" cy="369332"/>
          </a:xfrm>
          <a:prstGeom prst="rect">
            <a:avLst/>
          </a:prstGeom>
          <a:noFill/>
        </p:spPr>
        <p:txBody>
          <a:bodyPr wrap="none" rtlCol="0">
            <a:spAutoFit/>
          </a:bodyPr>
          <a:lstStyle/>
          <a:p>
            <a:endParaRPr lang="en-US" dirty="0"/>
          </a:p>
        </p:txBody>
      </p:sp>
      <p:sp>
        <p:nvSpPr>
          <p:cNvPr id="7" name="Text Placeholder 2"/>
          <p:cNvSpPr>
            <a:spLocks noGrp="1"/>
          </p:cNvSpPr>
          <p:nvPr>
            <p:ph idx="1" hasCustomPrompt="1"/>
          </p:nvPr>
        </p:nvSpPr>
        <p:spPr>
          <a:xfrm>
            <a:off x="518824" y="1629404"/>
            <a:ext cx="8015594" cy="281063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a:solidFill>
                  <a:srgbClr val="404041"/>
                </a:solidFill>
                <a:latin typeface="Arial"/>
                <a:cs typeface="Arial"/>
              </a:defRPr>
            </a:lvl1pPr>
            <a:lvl2pPr>
              <a:lnSpc>
                <a:spcPct val="100000"/>
              </a:lnSpc>
              <a:defRPr sz="1600">
                <a:solidFill>
                  <a:srgbClr val="404041"/>
                </a:solidFill>
                <a:latin typeface="Arial"/>
                <a:cs typeface="Arial"/>
              </a:defRPr>
            </a:lvl2pPr>
            <a:lvl3pPr>
              <a:lnSpc>
                <a:spcPct val="100000"/>
              </a:lnSpc>
              <a:defRPr sz="1600">
                <a:solidFill>
                  <a:srgbClr val="404041"/>
                </a:solidFill>
                <a:latin typeface="Arial"/>
                <a:cs typeface="Arial"/>
              </a:defRPr>
            </a:lvl3pPr>
            <a:lvl4pPr>
              <a:lnSpc>
                <a:spcPct val="100000"/>
              </a:lnSpc>
              <a:defRPr sz="1600">
                <a:solidFill>
                  <a:srgbClr val="404041"/>
                </a:solidFill>
                <a:latin typeface="Arial"/>
                <a:cs typeface="Arial"/>
              </a:defRPr>
            </a:lvl4pPr>
            <a:lvl5pPr>
              <a:lnSpc>
                <a:spcPct val="100000"/>
              </a:lnSpc>
              <a:defRPr sz="1600">
                <a:solidFill>
                  <a:srgbClr val="404041"/>
                </a:solidFill>
                <a:latin typeface="Arial"/>
                <a:cs typeface="Arial"/>
              </a:defRPr>
            </a:lvl5pPr>
          </a:lstStyle>
          <a:p>
            <a:pPr lvl="0"/>
            <a:r>
              <a:rPr lang="en-US" dirty="0"/>
              <a:t>Click to edit master subtitle style</a:t>
            </a:r>
          </a:p>
        </p:txBody>
      </p:sp>
      <p:grpSp>
        <p:nvGrpSpPr>
          <p:cNvPr id="12" name="Group 11"/>
          <p:cNvGrpSpPr/>
          <p:nvPr userDrawn="1"/>
        </p:nvGrpSpPr>
        <p:grpSpPr>
          <a:xfrm>
            <a:off x="-30788" y="4661517"/>
            <a:ext cx="9228667" cy="528963"/>
            <a:chOff x="-30788" y="4661517"/>
            <a:chExt cx="9228667" cy="528963"/>
          </a:xfrm>
        </p:grpSpPr>
        <p:sp>
          <p:nvSpPr>
            <p:cNvPr id="14" name="Rectangle 13"/>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6" name="Picture 5">
            <a:extLst>
              <a:ext uri="{FF2B5EF4-FFF2-40B4-BE49-F238E27FC236}">
                <a16:creationId xmlns:a16="http://schemas.microsoft.com/office/drawing/2014/main" id="{3F211861-C926-5045-80EB-F7C0F5035E0A}"/>
              </a:ext>
            </a:extLst>
          </p:cNvPr>
          <p:cNvPicPr>
            <a:picLocks noChangeAspect="1"/>
          </p:cNvPicPr>
          <p:nvPr userDrawn="1"/>
        </p:nvPicPr>
        <p:blipFill>
          <a:blip r:embed="rId2"/>
          <a:stretch>
            <a:fillRect/>
          </a:stretch>
        </p:blipFill>
        <p:spPr>
          <a:xfrm>
            <a:off x="635303" y="4714456"/>
            <a:ext cx="2209495" cy="496144"/>
          </a:xfrm>
          <a:prstGeom prst="rect">
            <a:avLst/>
          </a:prstGeom>
        </p:spPr>
      </p:pic>
      <p:pic>
        <p:nvPicPr>
          <p:cNvPr id="11" name="Picture 10">
            <a:extLst>
              <a:ext uri="{FF2B5EF4-FFF2-40B4-BE49-F238E27FC236}">
                <a16:creationId xmlns:a16="http://schemas.microsoft.com/office/drawing/2014/main" id="{50745561-9BCF-CE41-A5D1-FD3C6B0C68A9}"/>
              </a:ext>
            </a:extLst>
          </p:cNvPr>
          <p:cNvPicPr>
            <a:picLocks noChangeAspect="1"/>
          </p:cNvPicPr>
          <p:nvPr userDrawn="1"/>
        </p:nvPicPr>
        <p:blipFill>
          <a:blip r:embed="rId3"/>
          <a:stretch>
            <a:fillRect/>
          </a:stretch>
        </p:blipFill>
        <p:spPr>
          <a:xfrm>
            <a:off x="6407342" y="4777748"/>
            <a:ext cx="2209495" cy="369560"/>
          </a:xfrm>
          <a:prstGeom prst="rect">
            <a:avLst/>
          </a:prstGeom>
        </p:spPr>
      </p:pic>
    </p:spTree>
    <p:extLst>
      <p:ext uri="{BB962C8B-B14F-4D97-AF65-F5344CB8AC3E}">
        <p14:creationId xmlns:p14="http://schemas.microsoft.com/office/powerpoint/2010/main" val="3682060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 whit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25303" y="464386"/>
            <a:ext cx="4560579" cy="779318"/>
          </a:xfrm>
          <a:prstGeom prst="rect">
            <a:avLst/>
          </a:prstGeom>
        </p:spPr>
        <p:txBody>
          <a:bodyPr vert="horz" lIns="91440" tIns="45720" rIns="91440" bIns="45720" rtlCol="0" anchor="ctr">
            <a:noAutofit/>
          </a:bodyPr>
          <a:lstStyle>
            <a:lvl1pPr>
              <a:defRPr sz="3000" b="1" i="0" spc="0">
                <a:solidFill>
                  <a:srgbClr val="404041"/>
                </a:solidFill>
                <a:latin typeface="Arial"/>
                <a:cs typeface="Arial"/>
              </a:defRPr>
            </a:lvl1pPr>
          </a:lstStyle>
          <a:p>
            <a:r>
              <a:rPr lang="en-US" dirty="0"/>
              <a:t>Click to edit master title style</a:t>
            </a:r>
          </a:p>
        </p:txBody>
      </p:sp>
      <p:sp>
        <p:nvSpPr>
          <p:cNvPr id="8" name="Text Placeholder 2"/>
          <p:cNvSpPr>
            <a:spLocks noGrp="1"/>
          </p:cNvSpPr>
          <p:nvPr>
            <p:ph idx="1"/>
          </p:nvPr>
        </p:nvSpPr>
        <p:spPr>
          <a:xfrm>
            <a:off x="525303" y="1629405"/>
            <a:ext cx="4560579" cy="2792362"/>
          </a:xfrm>
          <a:prstGeom prst="rect">
            <a:avLst/>
          </a:prstGeom>
        </p:spPr>
        <p:txBody>
          <a:bodyPr vert="horz" lIns="91440" tIns="45720" rIns="91440" bIns="45720" rtlCol="0">
            <a:normAutofit/>
          </a:bodyPr>
          <a:lstStyle>
            <a:lvl1pPr marL="342900" indent="-342900">
              <a:lnSpc>
                <a:spcPct val="100000"/>
              </a:lnSpc>
              <a:buFont typeface="Arial"/>
              <a:buChar char="•"/>
              <a:defRPr sz="1800">
                <a:solidFill>
                  <a:srgbClr val="404041"/>
                </a:solidFill>
                <a:latin typeface="Arial"/>
                <a:cs typeface="Arial"/>
              </a:defRPr>
            </a:lvl1pPr>
            <a:lvl2pPr marL="742950" indent="-285750">
              <a:lnSpc>
                <a:spcPct val="100000"/>
              </a:lnSpc>
              <a:buFont typeface="Arial"/>
              <a:buChar char="•"/>
              <a:defRPr sz="1800">
                <a:solidFill>
                  <a:srgbClr val="404041"/>
                </a:solidFill>
                <a:latin typeface="Arial"/>
                <a:cs typeface="Arial"/>
              </a:defRPr>
            </a:lvl2pPr>
            <a:lvl3pPr marL="1143000" indent="-228600">
              <a:lnSpc>
                <a:spcPct val="100000"/>
              </a:lnSpc>
              <a:buFont typeface="Arial"/>
              <a:buChar char="•"/>
              <a:defRPr sz="1800">
                <a:solidFill>
                  <a:srgbClr val="404041"/>
                </a:solidFill>
                <a:latin typeface="Arial"/>
                <a:cs typeface="Arial"/>
              </a:defRPr>
            </a:lvl3pPr>
            <a:lvl4pPr marL="1600200" indent="-228600">
              <a:lnSpc>
                <a:spcPct val="100000"/>
              </a:lnSpc>
              <a:buFont typeface="Arial"/>
              <a:buChar char="•"/>
              <a:defRPr sz="1800">
                <a:solidFill>
                  <a:srgbClr val="404041"/>
                </a:solidFill>
                <a:latin typeface="Arial"/>
                <a:cs typeface="Arial"/>
              </a:defRPr>
            </a:lvl4pPr>
            <a:lvl5pPr marL="2057400" indent="-228600">
              <a:lnSpc>
                <a:spcPct val="100000"/>
              </a:lnSpc>
              <a:buFont typeface="Arial"/>
              <a:buChar char="•"/>
              <a:defRPr sz="1800">
                <a:solidFill>
                  <a:srgbClr val="404041"/>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p:cNvSpPr>
            <a:spLocks noGrp="1"/>
          </p:cNvSpPr>
          <p:nvPr>
            <p:ph type="pic" sz="quarter" idx="10"/>
          </p:nvPr>
        </p:nvSpPr>
        <p:spPr>
          <a:xfrm>
            <a:off x="5573058" y="0"/>
            <a:ext cx="3570941" cy="5143500"/>
          </a:xfrm>
        </p:spPr>
        <p:txBody>
          <a:bodyPr/>
          <a:lstStyle/>
          <a:p>
            <a:r>
              <a:rPr lang="en-US"/>
              <a:t>Click icon to add picture</a:t>
            </a:r>
          </a:p>
        </p:txBody>
      </p:sp>
      <p:sp>
        <p:nvSpPr>
          <p:cNvPr id="17" name="Rectangle 16"/>
          <p:cNvSpPr/>
          <p:nvPr userDrawn="1"/>
        </p:nvSpPr>
        <p:spPr>
          <a:xfrm>
            <a:off x="0" y="486799"/>
            <a:ext cx="82664" cy="38719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7E8D652F-5394-E44A-836A-B9A9712106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35303" y="4693216"/>
            <a:ext cx="2219922" cy="497263"/>
          </a:xfrm>
          <a:prstGeom prst="rect">
            <a:avLst/>
          </a:prstGeom>
        </p:spPr>
      </p:pic>
    </p:spTree>
    <p:extLst>
      <p:ext uri="{BB962C8B-B14F-4D97-AF65-F5344CB8AC3E}">
        <p14:creationId xmlns:p14="http://schemas.microsoft.com/office/powerpoint/2010/main" val="3220382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only: black">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23348" y="759070"/>
            <a:ext cx="8004409" cy="699065"/>
          </a:xfrm>
        </p:spPr>
        <p:txBody>
          <a:bodyPr>
            <a:normAutofit/>
          </a:bodyPr>
          <a:lstStyle>
            <a:lvl1pPr>
              <a:defRPr sz="3000" b="1" i="0" cap="none" spc="0">
                <a:solidFill>
                  <a:schemeClr val="bg1"/>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523348" y="1630404"/>
            <a:ext cx="8011069" cy="2818769"/>
          </a:xfrm>
        </p:spPr>
        <p:txBody>
          <a:bodyPr>
            <a:normAutofit/>
          </a:bodyPr>
          <a:lstStyle>
            <a:lvl1pPr marL="342900" indent="-342900" algn="l">
              <a:lnSpc>
                <a:spcPct val="100000"/>
              </a:lnSpc>
              <a:buFont typeface="+mj-lt"/>
              <a:buAutoNum type="arabicPeriod"/>
              <a:defRPr sz="1800" spc="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ext Placeholder 19"/>
          <p:cNvSpPr>
            <a:spLocks noGrp="1"/>
          </p:cNvSpPr>
          <p:nvPr>
            <p:ph type="body" sz="quarter" idx="10" hasCustomPrompt="1"/>
          </p:nvPr>
        </p:nvSpPr>
        <p:spPr>
          <a:xfrm>
            <a:off x="4833956" y="284947"/>
            <a:ext cx="3700462" cy="252412"/>
          </a:xfrm>
        </p:spPr>
        <p:txBody>
          <a:bodyPr>
            <a:noAutofit/>
          </a:bodyPr>
          <a:lstStyle>
            <a:lvl1pPr marL="0" indent="0" algn="r">
              <a:buNone/>
              <a:defRPr sz="1100" b="0" i="0" spc="0" baseline="0">
                <a:solidFill>
                  <a:srgbClr val="A6A6A6"/>
                </a:solidFill>
                <a:latin typeface="Arial"/>
                <a:cs typeface="Arial"/>
              </a:defRPr>
            </a:lvl1pPr>
          </a:lstStyle>
          <a:p>
            <a:pPr lvl="0"/>
            <a:r>
              <a:rPr lang="en-US" dirty="0"/>
              <a:t>SECTION TITLE OR SUBTITLE</a:t>
            </a:r>
          </a:p>
        </p:txBody>
      </p:sp>
      <p:sp>
        <p:nvSpPr>
          <p:cNvPr id="23" name="Rectangle 22"/>
          <p:cNvSpPr/>
          <p:nvPr userDrawn="1"/>
        </p:nvSpPr>
        <p:spPr>
          <a:xfrm>
            <a:off x="0" y="957832"/>
            <a:ext cx="82664" cy="38719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30788" y="4661517"/>
            <a:ext cx="9228667" cy="528963"/>
            <a:chOff x="-30788" y="4661517"/>
            <a:chExt cx="9228667" cy="528963"/>
          </a:xfrm>
        </p:grpSpPr>
        <p:sp>
          <p:nvSpPr>
            <p:cNvPr id="12" name="Rectangle 11"/>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8" name="Picture 17">
            <a:extLst>
              <a:ext uri="{FF2B5EF4-FFF2-40B4-BE49-F238E27FC236}">
                <a16:creationId xmlns:a16="http://schemas.microsoft.com/office/drawing/2014/main" id="{AFBFEF14-5383-DE4E-AD45-55FF694783C5}"/>
              </a:ext>
            </a:extLst>
          </p:cNvPr>
          <p:cNvPicPr>
            <a:picLocks noChangeAspect="1"/>
          </p:cNvPicPr>
          <p:nvPr userDrawn="1"/>
        </p:nvPicPr>
        <p:blipFill>
          <a:blip r:embed="rId2"/>
          <a:stretch>
            <a:fillRect/>
          </a:stretch>
        </p:blipFill>
        <p:spPr>
          <a:xfrm>
            <a:off x="635303" y="4714456"/>
            <a:ext cx="2209495" cy="496144"/>
          </a:xfrm>
          <a:prstGeom prst="rect">
            <a:avLst/>
          </a:prstGeom>
        </p:spPr>
      </p:pic>
      <p:pic>
        <p:nvPicPr>
          <p:cNvPr id="19" name="Picture 18">
            <a:extLst>
              <a:ext uri="{FF2B5EF4-FFF2-40B4-BE49-F238E27FC236}">
                <a16:creationId xmlns:a16="http://schemas.microsoft.com/office/drawing/2014/main" id="{87F72C76-2B92-9E4E-8844-1DFDAA13B373}"/>
              </a:ext>
            </a:extLst>
          </p:cNvPr>
          <p:cNvPicPr>
            <a:picLocks noChangeAspect="1"/>
          </p:cNvPicPr>
          <p:nvPr userDrawn="1"/>
        </p:nvPicPr>
        <p:blipFill>
          <a:blip r:embed="rId3"/>
          <a:stretch>
            <a:fillRect/>
          </a:stretch>
        </p:blipFill>
        <p:spPr>
          <a:xfrm>
            <a:off x="6407342" y="4777748"/>
            <a:ext cx="2209495" cy="369560"/>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photo: black">
    <p:bg>
      <p:bgPr>
        <a:solidFill>
          <a:srgbClr val="252626"/>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30124" y="464386"/>
            <a:ext cx="4560579" cy="779318"/>
          </a:xfrm>
          <a:prstGeom prst="rect">
            <a:avLst/>
          </a:prstGeom>
        </p:spPr>
        <p:txBody>
          <a:bodyPr vert="horz" lIns="91440" tIns="45720" rIns="91440" bIns="45720" rtlCol="0" anchor="ctr">
            <a:noAutofit/>
          </a:bodyPr>
          <a:lstStyle>
            <a:lvl1pPr>
              <a:defRPr sz="3000" b="1" i="0" spc="0">
                <a:solidFill>
                  <a:schemeClr val="bg1"/>
                </a:solidFill>
                <a:latin typeface="Arial"/>
                <a:cs typeface="Arial"/>
              </a:defRPr>
            </a:lvl1pPr>
          </a:lstStyle>
          <a:p>
            <a:r>
              <a:rPr lang="en-US" dirty="0"/>
              <a:t>Click to edit master title style</a:t>
            </a:r>
          </a:p>
        </p:txBody>
      </p:sp>
      <p:sp>
        <p:nvSpPr>
          <p:cNvPr id="8" name="Text Placeholder 2"/>
          <p:cNvSpPr>
            <a:spLocks noGrp="1"/>
          </p:cNvSpPr>
          <p:nvPr>
            <p:ph idx="1"/>
          </p:nvPr>
        </p:nvSpPr>
        <p:spPr>
          <a:xfrm>
            <a:off x="530124" y="1629404"/>
            <a:ext cx="4560579" cy="2801497"/>
          </a:xfrm>
          <a:prstGeom prst="rect">
            <a:avLst/>
          </a:prstGeom>
        </p:spPr>
        <p:txBody>
          <a:bodyPr vert="horz" lIns="91440" tIns="45720" rIns="91440" bIns="45720" rtlCol="0">
            <a:normAutofit/>
          </a:bodyPr>
          <a:lstStyle>
            <a:lvl1pPr marL="342900" indent="-342900">
              <a:lnSpc>
                <a:spcPct val="100000"/>
              </a:lnSpc>
              <a:buFont typeface="Arial"/>
              <a:buChar char="•"/>
              <a:defRPr sz="1800">
                <a:solidFill>
                  <a:schemeClr val="bg1"/>
                </a:solidFill>
                <a:latin typeface="Arial"/>
                <a:cs typeface="Arial"/>
              </a:defRPr>
            </a:lvl1pPr>
            <a:lvl2pPr marL="742950" indent="-285750">
              <a:lnSpc>
                <a:spcPct val="100000"/>
              </a:lnSpc>
              <a:buFont typeface="Arial"/>
              <a:buChar char="•"/>
              <a:defRPr sz="1800">
                <a:solidFill>
                  <a:schemeClr val="bg1"/>
                </a:solidFill>
                <a:latin typeface="Arial"/>
                <a:cs typeface="Arial"/>
              </a:defRPr>
            </a:lvl2pPr>
            <a:lvl3pPr marL="1143000" indent="-228600">
              <a:lnSpc>
                <a:spcPct val="100000"/>
              </a:lnSpc>
              <a:buFont typeface="Arial"/>
              <a:buChar char="•"/>
              <a:defRPr sz="1800">
                <a:solidFill>
                  <a:schemeClr val="bg1"/>
                </a:solidFill>
                <a:latin typeface="Arial"/>
                <a:cs typeface="Arial"/>
              </a:defRPr>
            </a:lvl3pPr>
            <a:lvl4pPr marL="1600200" indent="-228600">
              <a:lnSpc>
                <a:spcPct val="100000"/>
              </a:lnSpc>
              <a:buFont typeface="Arial"/>
              <a:buChar char="•"/>
              <a:defRPr sz="1800">
                <a:solidFill>
                  <a:schemeClr val="bg1"/>
                </a:solidFill>
                <a:latin typeface="Arial"/>
                <a:cs typeface="Arial"/>
              </a:defRPr>
            </a:lvl4pPr>
            <a:lvl5pPr marL="2057400" indent="-228600">
              <a:lnSpc>
                <a:spcPct val="100000"/>
              </a:lnSpc>
              <a:buFont typeface="Arial"/>
              <a:buChar char="•"/>
              <a:defRPr sz="1800">
                <a:solidFill>
                  <a:schemeClr val="bg1"/>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p:cNvSpPr>
            <a:spLocks noGrp="1"/>
          </p:cNvSpPr>
          <p:nvPr>
            <p:ph type="pic" sz="quarter" idx="10"/>
          </p:nvPr>
        </p:nvSpPr>
        <p:spPr>
          <a:xfrm>
            <a:off x="5564909" y="0"/>
            <a:ext cx="3570941" cy="5143500"/>
          </a:xfrm>
        </p:spPr>
        <p:txBody>
          <a:bodyPr/>
          <a:lstStyle/>
          <a:p>
            <a:r>
              <a:rPr lang="en-US"/>
              <a:t>Click icon to add picture</a:t>
            </a:r>
            <a:endParaRPr lang="en-US" dirty="0"/>
          </a:p>
        </p:txBody>
      </p:sp>
      <p:sp>
        <p:nvSpPr>
          <p:cNvPr id="13" name="Rectangle 12"/>
          <p:cNvSpPr/>
          <p:nvPr userDrawn="1"/>
        </p:nvSpPr>
        <p:spPr>
          <a:xfrm>
            <a:off x="-15847" y="486799"/>
            <a:ext cx="82664" cy="38719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userDrawn="1"/>
        </p:nvGrpSpPr>
        <p:grpSpPr>
          <a:xfrm>
            <a:off x="635303" y="4661517"/>
            <a:ext cx="387197" cy="528963"/>
            <a:chOff x="635303" y="4661517"/>
            <a:chExt cx="387197" cy="528963"/>
          </a:xfrm>
        </p:grpSpPr>
        <p:sp>
          <p:nvSpPr>
            <p:cNvPr id="12" name="Rectangle 11"/>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tab-rgb.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9798" y="4726863"/>
              <a:ext cx="258207" cy="327725"/>
            </a:xfrm>
            <a:prstGeom prst="rect">
              <a:avLst/>
            </a:prstGeom>
          </p:spPr>
        </p:pic>
      </p:grpSp>
    </p:spTree>
    <p:extLst>
      <p:ext uri="{BB962C8B-B14F-4D97-AF65-F5344CB8AC3E}">
        <p14:creationId xmlns:p14="http://schemas.microsoft.com/office/powerpoint/2010/main" val="114336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with footer: white">
    <p:spTree>
      <p:nvGrpSpPr>
        <p:cNvPr id="1" name=""/>
        <p:cNvGrpSpPr/>
        <p:nvPr/>
      </p:nvGrpSpPr>
      <p:grpSpPr>
        <a:xfrm>
          <a:off x="0" y="0"/>
          <a:ext cx="0" cy="0"/>
          <a:chOff x="0" y="0"/>
          <a:chExt cx="0" cy="0"/>
        </a:xfrm>
      </p:grpSpPr>
      <p:grpSp>
        <p:nvGrpSpPr>
          <p:cNvPr id="8" name="Group 7"/>
          <p:cNvGrpSpPr/>
          <p:nvPr userDrawn="1"/>
        </p:nvGrpSpPr>
        <p:grpSpPr>
          <a:xfrm>
            <a:off x="-30788" y="4661517"/>
            <a:ext cx="9228667" cy="528963"/>
            <a:chOff x="-30788" y="4661517"/>
            <a:chExt cx="9228667" cy="528963"/>
          </a:xfrm>
        </p:grpSpPr>
        <p:sp>
          <p:nvSpPr>
            <p:cNvPr id="9" name="Rectangle 8"/>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8902C2E7-EE61-B64B-960A-9F283598F6F7}"/>
              </a:ext>
            </a:extLst>
          </p:cNvPr>
          <p:cNvPicPr>
            <a:picLocks noChangeAspect="1"/>
          </p:cNvPicPr>
          <p:nvPr userDrawn="1"/>
        </p:nvPicPr>
        <p:blipFill>
          <a:blip r:embed="rId2"/>
          <a:stretch>
            <a:fillRect/>
          </a:stretch>
        </p:blipFill>
        <p:spPr>
          <a:xfrm>
            <a:off x="6407342" y="4777748"/>
            <a:ext cx="2209495" cy="369560"/>
          </a:xfrm>
          <a:prstGeom prst="rect">
            <a:avLst/>
          </a:prstGeom>
        </p:spPr>
      </p:pic>
      <p:pic>
        <p:nvPicPr>
          <p:cNvPr id="13" name="Picture 12">
            <a:extLst>
              <a:ext uri="{FF2B5EF4-FFF2-40B4-BE49-F238E27FC236}">
                <a16:creationId xmlns:a16="http://schemas.microsoft.com/office/drawing/2014/main" id="{FB42FBB7-CDC6-9A46-8454-BEBFE89A0C8E}"/>
              </a:ext>
            </a:extLst>
          </p:cNvPr>
          <p:cNvPicPr>
            <a:picLocks noChangeAspect="1"/>
          </p:cNvPicPr>
          <p:nvPr userDrawn="1"/>
        </p:nvPicPr>
        <p:blipFill>
          <a:blip r:embed="rId3"/>
          <a:stretch>
            <a:fillRect/>
          </a:stretch>
        </p:blipFill>
        <p:spPr>
          <a:xfrm>
            <a:off x="635303" y="4714456"/>
            <a:ext cx="2209495" cy="496144"/>
          </a:xfrm>
          <a:prstGeom prst="rect">
            <a:avLst/>
          </a:prstGeom>
        </p:spPr>
      </p:pic>
    </p:spTree>
    <p:extLst>
      <p:ext uri="{BB962C8B-B14F-4D97-AF65-F5344CB8AC3E}">
        <p14:creationId xmlns:p14="http://schemas.microsoft.com/office/powerpoint/2010/main" val="1315652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ith footer: black">
    <p:bg>
      <p:bgPr>
        <a:solidFill>
          <a:srgbClr val="252626"/>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30788" y="4661517"/>
            <a:ext cx="9228667" cy="528963"/>
            <a:chOff x="-30788" y="4661517"/>
            <a:chExt cx="9228667" cy="528963"/>
          </a:xfrm>
        </p:grpSpPr>
        <p:sp>
          <p:nvSpPr>
            <p:cNvPr id="12" name="Rectangle 11"/>
            <p:cNvSpPr/>
            <p:nvPr userDrawn="1"/>
          </p:nvSpPr>
          <p:spPr>
            <a:xfrm>
              <a:off x="-30788" y="4734807"/>
              <a:ext cx="9228667"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635303" y="4661517"/>
              <a:ext cx="387197" cy="528963"/>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7" name="Picture 6">
            <a:extLst>
              <a:ext uri="{FF2B5EF4-FFF2-40B4-BE49-F238E27FC236}">
                <a16:creationId xmlns:a16="http://schemas.microsoft.com/office/drawing/2014/main" id="{1BBDFED0-9AF4-9F42-9C1A-080DA5D41587}"/>
              </a:ext>
            </a:extLst>
          </p:cNvPr>
          <p:cNvPicPr>
            <a:picLocks noChangeAspect="1"/>
          </p:cNvPicPr>
          <p:nvPr userDrawn="1"/>
        </p:nvPicPr>
        <p:blipFill>
          <a:blip r:embed="rId2"/>
          <a:stretch>
            <a:fillRect/>
          </a:stretch>
        </p:blipFill>
        <p:spPr>
          <a:xfrm>
            <a:off x="635303" y="4714456"/>
            <a:ext cx="2209495" cy="496144"/>
          </a:xfrm>
          <a:prstGeom prst="rect">
            <a:avLst/>
          </a:prstGeom>
        </p:spPr>
      </p:pic>
      <p:pic>
        <p:nvPicPr>
          <p:cNvPr id="8" name="Picture 7">
            <a:extLst>
              <a:ext uri="{FF2B5EF4-FFF2-40B4-BE49-F238E27FC236}">
                <a16:creationId xmlns:a16="http://schemas.microsoft.com/office/drawing/2014/main" id="{33802E92-492B-594F-976C-572D20ACBA09}"/>
              </a:ext>
            </a:extLst>
          </p:cNvPr>
          <p:cNvPicPr>
            <a:picLocks noChangeAspect="1"/>
          </p:cNvPicPr>
          <p:nvPr userDrawn="1"/>
        </p:nvPicPr>
        <p:blipFill>
          <a:blip r:embed="rId3"/>
          <a:stretch>
            <a:fillRect/>
          </a:stretch>
        </p:blipFill>
        <p:spPr>
          <a:xfrm>
            <a:off x="6407342" y="4777748"/>
            <a:ext cx="2209495" cy="369560"/>
          </a:xfrm>
          <a:prstGeom prst="rect">
            <a:avLst/>
          </a:prstGeom>
        </p:spPr>
      </p:pic>
    </p:spTree>
    <p:extLst>
      <p:ext uri="{BB962C8B-B14F-4D97-AF65-F5344CB8AC3E}">
        <p14:creationId xmlns:p14="http://schemas.microsoft.com/office/powerpoint/2010/main" val="727036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with IUPUI lockup">
    <p:bg>
      <p:bgPr>
        <a:solidFill>
          <a:srgbClr val="690304"/>
        </a:solidFill>
        <a:effectLst/>
      </p:bgPr>
    </p:bg>
    <p:spTree>
      <p:nvGrpSpPr>
        <p:cNvPr id="1" name=""/>
        <p:cNvGrpSpPr/>
        <p:nvPr/>
      </p:nvGrpSpPr>
      <p:grpSpPr>
        <a:xfrm>
          <a:off x="0" y="0"/>
          <a:ext cx="0" cy="0"/>
          <a:chOff x="0" y="0"/>
          <a:chExt cx="0" cy="0"/>
        </a:xfrm>
      </p:grpSpPr>
      <p:sp>
        <p:nvSpPr>
          <p:cNvPr id="8" name="Text Placeholder 2"/>
          <p:cNvSpPr>
            <a:spLocks noGrp="1"/>
          </p:cNvSpPr>
          <p:nvPr userDrawn="1">
            <p:ph idx="1"/>
          </p:nvPr>
        </p:nvSpPr>
        <p:spPr>
          <a:xfrm>
            <a:off x="536602" y="680397"/>
            <a:ext cx="7859185" cy="2721665"/>
          </a:xfrm>
          <a:prstGeom prst="rect">
            <a:avLst/>
          </a:prstGeom>
        </p:spPr>
        <p:txBody>
          <a:bodyPr vert="horz" lIns="91440" tIns="45720" rIns="91440" bIns="45720" rtlCol="0">
            <a:normAutofit/>
          </a:bodyPr>
          <a:lstStyle>
            <a:lvl1pPr marL="0" indent="0">
              <a:lnSpc>
                <a:spcPct val="100000"/>
              </a:lnSpc>
              <a:buNone/>
              <a:defRPr sz="1800">
                <a:solidFill>
                  <a:schemeClr val="bg1"/>
                </a:solidFill>
                <a:latin typeface="Arial"/>
                <a:cs typeface="Arial"/>
              </a:defRPr>
            </a:lvl1pPr>
            <a:lvl2pPr marL="457200" indent="0">
              <a:lnSpc>
                <a:spcPct val="100000"/>
              </a:lnSpc>
              <a:buNone/>
              <a:defRPr sz="1600">
                <a:solidFill>
                  <a:schemeClr val="bg1"/>
                </a:solidFill>
                <a:latin typeface="Arial"/>
                <a:cs typeface="Arial"/>
              </a:defRPr>
            </a:lvl2pPr>
            <a:lvl3pPr marL="914400" indent="0">
              <a:lnSpc>
                <a:spcPct val="100000"/>
              </a:lnSpc>
              <a:buNone/>
              <a:defRPr sz="1600">
                <a:solidFill>
                  <a:schemeClr val="bg1"/>
                </a:solidFill>
                <a:latin typeface="Arial"/>
                <a:cs typeface="Arial"/>
              </a:defRPr>
            </a:lvl3pPr>
            <a:lvl4pPr marL="1371600" indent="0">
              <a:lnSpc>
                <a:spcPct val="100000"/>
              </a:lnSpc>
              <a:buNone/>
              <a:defRPr sz="1600">
                <a:solidFill>
                  <a:schemeClr val="bg1"/>
                </a:solidFill>
                <a:latin typeface="Arial"/>
                <a:cs typeface="Arial"/>
              </a:defRPr>
            </a:lvl4pPr>
            <a:lvl5pPr>
              <a:lnSpc>
                <a:spcPct val="100000"/>
              </a:lnSpc>
              <a:defRPr sz="1600">
                <a:solidFill>
                  <a:schemeClr val="bg1"/>
                </a:solidFill>
                <a:latin typeface="Arial"/>
                <a:cs typeface="Arial"/>
              </a:defRPr>
            </a:lvl5pPr>
          </a:lstStyle>
          <a:p>
            <a:pPr lvl="0"/>
            <a:r>
              <a:rPr lang="en-US"/>
              <a:t>Edit Master text styles</a:t>
            </a:r>
          </a:p>
        </p:txBody>
      </p:sp>
      <p:sp>
        <p:nvSpPr>
          <p:cNvPr id="10" name="Rectangle 9"/>
          <p:cNvSpPr/>
          <p:nvPr userDrawn="1"/>
        </p:nvSpPr>
        <p:spPr>
          <a:xfrm>
            <a:off x="-15847" y="680397"/>
            <a:ext cx="82664" cy="38719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IUB_ftp.H.201.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0367" y="4326067"/>
            <a:ext cx="4418054" cy="463183"/>
          </a:xfrm>
          <a:prstGeom prst="rect">
            <a:avLst/>
          </a:prstGeom>
        </p:spPr>
      </p:pic>
      <p:sp>
        <p:nvSpPr>
          <p:cNvPr id="12" name="Rectangle 11"/>
          <p:cNvSpPr/>
          <p:nvPr userDrawn="1"/>
        </p:nvSpPr>
        <p:spPr>
          <a:xfrm>
            <a:off x="631042" y="4235585"/>
            <a:ext cx="536130" cy="922081"/>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tab-rgb.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345" y="4326066"/>
            <a:ext cx="357525" cy="453783"/>
          </a:xfrm>
          <a:prstGeom prst="rect">
            <a:avLst/>
          </a:prstGeom>
        </p:spPr>
      </p:pic>
    </p:spTree>
    <p:extLst>
      <p:ext uri="{BB962C8B-B14F-4D97-AF65-F5344CB8AC3E}">
        <p14:creationId xmlns:p14="http://schemas.microsoft.com/office/powerpoint/2010/main" val="1189661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61892" y="634604"/>
            <a:ext cx="6802482"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61892" y="1589938"/>
            <a:ext cx="6802482" cy="321528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69" r:id="rId1"/>
    <p:sldLayoutId id="2147493467" r:id="rId2"/>
    <p:sldLayoutId id="2147493472" r:id="rId3"/>
    <p:sldLayoutId id="2147493457" r:id="rId4"/>
    <p:sldLayoutId id="2147493456" r:id="rId5"/>
    <p:sldLayoutId id="2147493474" r:id="rId6"/>
    <p:sldLayoutId id="2147493475" r:id="rId7"/>
    <p:sldLayoutId id="2147493476" r:id="rId8"/>
    <p:sldLayoutId id="2147493477" r:id="rId9"/>
  </p:sldLayoutIdLst>
  <p:txStyles>
    <p:titleStyle>
      <a:lvl1pPr algn="l" defTabSz="457200" rtl="0" eaLnBrk="1" latinLnBrk="0" hangingPunct="1">
        <a:spcBef>
          <a:spcPct val="0"/>
        </a:spcBef>
        <a:buNone/>
        <a:defRPr sz="3200" b="1" i="0" kern="100" spc="0">
          <a:solidFill>
            <a:schemeClr val="tx1"/>
          </a:solidFill>
          <a:latin typeface="Arial"/>
          <a:ea typeface="+mj-ea"/>
          <a:cs typeface="Arial"/>
        </a:defRPr>
      </a:lvl1pPr>
    </p:titleStyle>
    <p:bodyStyle>
      <a:lvl1pPr marL="342900" indent="-342900" algn="l" defTabSz="457200" rtl="0" eaLnBrk="1" latinLnBrk="0" hangingPunct="1">
        <a:lnSpc>
          <a:spcPct val="100000"/>
        </a:lnSpc>
        <a:spcBef>
          <a:spcPts val="0"/>
        </a:spcBef>
        <a:spcAft>
          <a:spcPts val="1800"/>
        </a:spcAft>
        <a:buClr>
          <a:schemeClr val="tx1">
            <a:lumMod val="50000"/>
            <a:lumOff val="50000"/>
          </a:schemeClr>
        </a:buClr>
        <a:buSzPct val="100000"/>
        <a:buFont typeface="Wingdings" charset="2"/>
        <a:buChar char="§"/>
        <a:defRPr sz="1800" kern="1200">
          <a:solidFill>
            <a:schemeClr val="tx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03" y="2209275"/>
            <a:ext cx="7734221" cy="2244737"/>
          </a:xfrm>
        </p:spPr>
        <p:txBody>
          <a:bodyPr>
            <a:normAutofit/>
          </a:bodyPr>
          <a:lstStyle/>
          <a:p>
            <a:r>
              <a:rPr lang="en-US" dirty="0"/>
              <a:t>FLAS </a:t>
            </a:r>
            <a:r>
              <a:rPr lang="en-US" dirty="0" err="1"/>
              <a:t>Infoshare</a:t>
            </a:r>
            <a:br>
              <a:rPr lang="en-US" dirty="0"/>
            </a:br>
            <a:r>
              <a:rPr lang="en-US" sz="2400" b="0" dirty="0"/>
              <a:t>Summer 2024</a:t>
            </a:r>
            <a:br>
              <a:rPr lang="en-US" sz="2400" b="0" dirty="0"/>
            </a:br>
            <a:r>
              <a:rPr lang="en-US" sz="2400" b="0" dirty="0"/>
              <a:t>Academic Year 2024-25</a:t>
            </a:r>
            <a:br>
              <a:rPr lang="en-US" sz="3100" b="0" dirty="0"/>
            </a:br>
            <a:endParaRPr lang="en-US" b="0" dirty="0"/>
          </a:p>
        </p:txBody>
      </p:sp>
      <p:sp>
        <p:nvSpPr>
          <p:cNvPr id="3" name="Text Placeholder 2"/>
          <p:cNvSpPr>
            <a:spLocks noGrp="1"/>
          </p:cNvSpPr>
          <p:nvPr>
            <p:ph type="body" sz="quarter" idx="10"/>
          </p:nvPr>
        </p:nvSpPr>
        <p:spPr/>
        <p:txBody>
          <a:bodyPr/>
          <a:lstStyle/>
          <a:p>
            <a:r>
              <a:rPr lang="en-US" dirty="0"/>
              <a:t>INDIANA UNIVERSITY BLOOMINGTON</a:t>
            </a:r>
          </a:p>
        </p:txBody>
      </p:sp>
      <p:sp>
        <p:nvSpPr>
          <p:cNvPr id="4" name="Text Placeholder 3"/>
          <p:cNvSpPr>
            <a:spLocks noGrp="1"/>
          </p:cNvSpPr>
          <p:nvPr>
            <p:ph type="body" sz="quarter" idx="11"/>
          </p:nvPr>
        </p:nvSpPr>
        <p:spPr>
          <a:xfrm>
            <a:off x="530694" y="1956863"/>
            <a:ext cx="7734222" cy="252412"/>
          </a:xfrm>
        </p:spPr>
        <p:txBody>
          <a:bodyPr/>
          <a:lstStyle/>
          <a:p>
            <a:r>
              <a:rPr lang="en-US" dirty="0"/>
              <a:t>HAMILTON LUGAR SCHOOL OF GLOBAL &amp; INTERNATIONAL STUDIES</a:t>
            </a:r>
          </a:p>
        </p:txBody>
      </p:sp>
    </p:spTree>
    <p:extLst>
      <p:ext uri="{BB962C8B-B14F-4D97-AF65-F5344CB8AC3E}">
        <p14:creationId xmlns:p14="http://schemas.microsoft.com/office/powerpoint/2010/main" val="919017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0EEFD-A3CD-997B-6CC5-95E9C07F6B3F}"/>
              </a:ext>
            </a:extLst>
          </p:cNvPr>
          <p:cNvSpPr>
            <a:spLocks noGrp="1"/>
          </p:cNvSpPr>
          <p:nvPr>
            <p:ph type="title"/>
          </p:nvPr>
        </p:nvSpPr>
        <p:spPr/>
        <p:txBody>
          <a:bodyPr/>
          <a:lstStyle/>
          <a:p>
            <a:pPr lvl="1">
              <a:spcAft>
                <a:spcPts val="1800"/>
              </a:spcAft>
              <a:buFont typeface="Arial,Sans-Serif"/>
              <a:buChar char="•"/>
            </a:pPr>
            <a:r>
              <a:rPr lang="en-US" sz="2000" b="1" dirty="0">
                <a:solidFill>
                  <a:schemeClr val="bg1"/>
                </a:solidFill>
                <a:latin typeface="Arial"/>
                <a:cs typeface="Arial"/>
              </a:rPr>
              <a:t>Can I get FLAS for the Fall or Spring semester only? </a:t>
            </a:r>
            <a:r>
              <a:rPr lang="en-US" sz="2000" dirty="0">
                <a:solidFill>
                  <a:schemeClr val="bg1"/>
                </a:solidFill>
                <a:latin typeface="Arial"/>
                <a:cs typeface="Arial"/>
              </a:rPr>
              <a:t>No. The AY FLAS term is both Fall and Spring.</a:t>
            </a:r>
          </a:p>
          <a:p>
            <a:pPr lvl="1">
              <a:spcAft>
                <a:spcPts val="1800"/>
              </a:spcAft>
              <a:buFont typeface="Arial,Sans-Serif"/>
              <a:buChar char="•"/>
            </a:pPr>
            <a:r>
              <a:rPr lang="en-US" sz="2000" b="1" dirty="0">
                <a:solidFill>
                  <a:schemeClr val="bg1"/>
                </a:solidFill>
                <a:latin typeface="Arial"/>
                <a:cs typeface="Arial"/>
              </a:rPr>
              <a:t>How will I know my language proficiency level?</a:t>
            </a:r>
            <a:r>
              <a:rPr lang="en-US" sz="2000" dirty="0">
                <a:solidFill>
                  <a:schemeClr val="bg1"/>
                </a:solidFill>
                <a:latin typeface="Arial"/>
                <a:cs typeface="Arial"/>
              </a:rPr>
              <a:t> Your level depends on your completed coursework or a proficiency exam (proficiency exam NOT necessary to apply for FLAS)</a:t>
            </a:r>
          </a:p>
          <a:p>
            <a:pPr lvl="1">
              <a:spcAft>
                <a:spcPts val="1800"/>
              </a:spcAft>
              <a:buFont typeface="Arial,Sans-Serif"/>
              <a:buChar char="•"/>
            </a:pPr>
            <a:r>
              <a:rPr lang="en-US" sz="2000" b="1" dirty="0">
                <a:solidFill>
                  <a:schemeClr val="bg1"/>
                </a:solidFill>
                <a:latin typeface="Arial"/>
                <a:cs typeface="Arial"/>
              </a:rPr>
              <a:t>Can I use an Associate Instructor or employer as one of my recommenders?</a:t>
            </a:r>
            <a:r>
              <a:rPr lang="en-US" sz="2000" dirty="0">
                <a:solidFill>
                  <a:schemeClr val="bg1"/>
                </a:solidFill>
                <a:latin typeface="Arial"/>
                <a:cs typeface="Arial"/>
              </a:rPr>
              <a:t> Yes, but we advise that you find two faculty recommenders when possible. </a:t>
            </a:r>
          </a:p>
          <a:p>
            <a:pPr lvl="1">
              <a:spcAft>
                <a:spcPts val="1800"/>
              </a:spcAft>
              <a:buFont typeface="Arial,Sans-Serif"/>
              <a:buChar char="•"/>
            </a:pPr>
            <a:r>
              <a:rPr lang="en-US" sz="2000" b="1" dirty="0">
                <a:solidFill>
                  <a:schemeClr val="bg1"/>
                </a:solidFill>
                <a:latin typeface="Arial"/>
                <a:cs typeface="Arial"/>
              </a:rPr>
              <a:t>When will I know the competition results?</a:t>
            </a:r>
            <a:r>
              <a:rPr lang="en-US" sz="2000" dirty="0">
                <a:solidFill>
                  <a:schemeClr val="bg1"/>
                </a:solidFill>
                <a:latin typeface="Arial"/>
                <a:cs typeface="Arial"/>
              </a:rPr>
              <a:t> Typically in March.</a:t>
            </a:r>
          </a:p>
        </p:txBody>
      </p:sp>
      <p:sp>
        <p:nvSpPr>
          <p:cNvPr id="3" name="Text Placeholder 2">
            <a:extLst>
              <a:ext uri="{FF2B5EF4-FFF2-40B4-BE49-F238E27FC236}">
                <a16:creationId xmlns:a16="http://schemas.microsoft.com/office/drawing/2014/main" id="{B3891D65-C505-8AA1-8C55-36AE9937BDF8}"/>
              </a:ext>
            </a:extLst>
          </p:cNvPr>
          <p:cNvSpPr>
            <a:spLocks noGrp="1"/>
          </p:cNvSpPr>
          <p:nvPr>
            <p:ph type="body" sz="quarter" idx="10"/>
          </p:nvPr>
        </p:nvSpPr>
        <p:spPr>
          <a:xfrm>
            <a:off x="7773413" y="250578"/>
            <a:ext cx="1215680" cy="260696"/>
          </a:xfrm>
        </p:spPr>
        <p:txBody>
          <a:bodyPr/>
          <a:lstStyle/>
          <a:p>
            <a:r>
              <a:rPr lang="en-US" sz="2900" dirty="0">
                <a:solidFill>
                  <a:schemeClr val="bg1"/>
                </a:solidFill>
              </a:rPr>
              <a:t>FAQs</a:t>
            </a:r>
            <a:endParaRPr lang="en-US" dirty="0">
              <a:solidFill>
                <a:schemeClr val="bg1"/>
              </a:solidFill>
            </a:endParaRPr>
          </a:p>
        </p:txBody>
      </p:sp>
    </p:spTree>
    <p:extLst>
      <p:ext uri="{BB962C8B-B14F-4D97-AF65-F5344CB8AC3E}">
        <p14:creationId xmlns:p14="http://schemas.microsoft.com/office/powerpoint/2010/main" val="332445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1800" b="0" dirty="0"/>
              <a:t>Hamilton Lugar School FLAS-Granting Centers</a:t>
            </a:r>
            <a:br>
              <a:rPr lang="en-US" dirty="0"/>
            </a:br>
            <a:r>
              <a:rPr lang="en-US" dirty="0"/>
              <a:t>African Studies Program</a:t>
            </a:r>
          </a:p>
        </p:txBody>
      </p:sp>
      <p:sp>
        <p:nvSpPr>
          <p:cNvPr id="4" name="Content Placeholder 3"/>
          <p:cNvSpPr>
            <a:spLocks noGrp="1"/>
          </p:cNvSpPr>
          <p:nvPr>
            <p:ph idx="1"/>
          </p:nvPr>
        </p:nvSpPr>
        <p:spPr>
          <a:xfrm>
            <a:off x="366818" y="1897837"/>
            <a:ext cx="8330408" cy="314421"/>
          </a:xfrm>
        </p:spPr>
        <p:txBody>
          <a:bodyPr vert="horz" lIns="91440" tIns="45720" rIns="91440" bIns="45720" numCol="3" rtlCol="0" anchor="t">
            <a:normAutofit fontScale="25000" lnSpcReduction="20000"/>
          </a:bodyPr>
          <a:lstStyle/>
          <a:p>
            <a:pPr>
              <a:spcAft>
                <a:spcPts val="0"/>
              </a:spcAft>
              <a:buFont typeface="Arial" panose="020B0604020202020204" pitchFamily="34" charset="0"/>
              <a:buChar char="•"/>
            </a:pPr>
            <a:r>
              <a:rPr lang="en-US" sz="6400" dirty="0"/>
              <a:t>Akan/Twi</a:t>
            </a:r>
          </a:p>
          <a:p>
            <a:pPr>
              <a:spcAft>
                <a:spcPts val="0"/>
              </a:spcAft>
              <a:buFont typeface="Arial" panose="020B0604020202020204" pitchFamily="34" charset="0"/>
              <a:buChar char="•"/>
            </a:pPr>
            <a:r>
              <a:rPr lang="en-US" sz="6400" dirty="0"/>
              <a:t>Arabic (Africa-based only)</a:t>
            </a:r>
          </a:p>
          <a:p>
            <a:pPr>
              <a:spcAft>
                <a:spcPts val="0"/>
              </a:spcAft>
              <a:buFont typeface="Arial" panose="020B0604020202020204" pitchFamily="34" charset="0"/>
              <a:buChar char="•"/>
            </a:pPr>
            <a:r>
              <a:rPr lang="en-US" sz="6400" dirty="0" err="1"/>
              <a:t>Bamana</a:t>
            </a:r>
          </a:p>
          <a:p>
            <a:pPr>
              <a:spcAft>
                <a:spcPts val="0"/>
              </a:spcAft>
              <a:buFont typeface="Arial" panose="020B0604020202020204" pitchFamily="34" charset="0"/>
              <a:buChar char="•"/>
            </a:pPr>
            <a:r>
              <a:rPr lang="en-US" sz="6400" dirty="0"/>
              <a:t>Swahili</a:t>
            </a:r>
          </a:p>
          <a:p>
            <a:pPr>
              <a:spcAft>
                <a:spcPts val="0"/>
              </a:spcAft>
              <a:buFont typeface="Arial" panose="020B0604020202020204" pitchFamily="34" charset="0"/>
              <a:buChar char="•"/>
            </a:pPr>
            <a:r>
              <a:rPr lang="en-US" sz="6400" dirty="0"/>
              <a:t>Yoruba</a:t>
            </a:r>
            <a:endParaRPr lang="en-US" sz="5600" dirty="0"/>
          </a:p>
          <a:p>
            <a:pPr>
              <a:spcAft>
                <a:spcPts val="0"/>
              </a:spcAft>
              <a:buFont typeface="Arial" panose="020B0604020202020204" pitchFamily="34" charset="0"/>
              <a:buChar char="•"/>
            </a:pPr>
            <a:r>
              <a:rPr lang="en-US" sz="5600" dirty="0"/>
              <a:t>Zulu</a:t>
            </a:r>
          </a:p>
          <a:p>
            <a:pPr>
              <a:spcAft>
                <a:spcPts val="0"/>
              </a:spcAft>
              <a:buFont typeface="Arial" panose="020B0604020202020204" pitchFamily="34" charset="0"/>
              <a:buChar char="•"/>
            </a:pPr>
            <a:endParaRPr lang="en-US" sz="5600" dirty="0"/>
          </a:p>
          <a:p>
            <a:pPr>
              <a:spcAft>
                <a:spcPts val="0"/>
              </a:spcAft>
              <a:buFont typeface="Arial" panose="020B0604020202020204" pitchFamily="34" charset="0"/>
              <a:buChar char="•"/>
            </a:pPr>
            <a:endParaRPr lang="en-US" sz="5600" dirty="0"/>
          </a:p>
          <a:p>
            <a:pPr>
              <a:spcAft>
                <a:spcPts val="0"/>
              </a:spcAft>
              <a:buFont typeface="Arial" panose="020B0604020202020204" pitchFamily="34" charset="0"/>
              <a:buChar char="•"/>
            </a:pPr>
            <a:endParaRPr lang="en-US" sz="5600" dirty="0"/>
          </a:p>
          <a:p>
            <a:pPr marL="0" indent="0">
              <a:spcAft>
                <a:spcPts val="0"/>
              </a:spcAft>
              <a:buNone/>
            </a:pPr>
            <a:r>
              <a:rPr lang="en-US" sz="5600" dirty="0"/>
              <a:t>*Other African languages supported during summer.  Contact taherne@iu.edu</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2"/>
          <a:srcRect l="50729" t="31641" r="1459" b="34115"/>
          <a:stretch/>
        </p:blipFill>
        <p:spPr>
          <a:xfrm>
            <a:off x="1691148" y="2931243"/>
            <a:ext cx="6153696" cy="17629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6294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1800" b="0" dirty="0"/>
              <a:t>Hamilton Lugar School FLAS-Granting Centers</a:t>
            </a:r>
            <a:br>
              <a:rPr lang="en-US" dirty="0"/>
            </a:br>
            <a:r>
              <a:rPr lang="en-US" dirty="0"/>
              <a:t>Inner Asian &amp; Uralic National Resource Center</a:t>
            </a:r>
          </a:p>
        </p:txBody>
      </p:sp>
      <p:sp>
        <p:nvSpPr>
          <p:cNvPr id="4" name="Content Placeholder 3"/>
          <p:cNvSpPr>
            <a:spLocks noGrp="1"/>
          </p:cNvSpPr>
          <p:nvPr>
            <p:ph idx="1"/>
          </p:nvPr>
        </p:nvSpPr>
        <p:spPr>
          <a:xfrm>
            <a:off x="366818" y="1608543"/>
            <a:ext cx="8330408" cy="603715"/>
          </a:xfrm>
        </p:spPr>
        <p:txBody>
          <a:bodyPr vert="horz" lIns="91440" tIns="45720" rIns="91440" bIns="45720" numCol="3" rtlCol="0" anchor="t">
            <a:normAutofit fontScale="25000" lnSpcReduction="20000"/>
          </a:bodyPr>
          <a:lstStyle/>
          <a:p>
            <a:pPr>
              <a:spcAft>
                <a:spcPts val="0"/>
              </a:spcAft>
              <a:buFont typeface="Arial" panose="020B0604020202020204" pitchFamily="34" charset="0"/>
              <a:buChar char="•"/>
            </a:pPr>
            <a:r>
              <a:rPr lang="en-US" sz="6400" dirty="0"/>
              <a:t>Azerbaijani*</a:t>
            </a:r>
          </a:p>
          <a:p>
            <a:pPr>
              <a:spcAft>
                <a:spcPts val="0"/>
              </a:spcAft>
              <a:buFont typeface="Arial" panose="020B0604020202020204" pitchFamily="34" charset="0"/>
              <a:buChar char="•"/>
            </a:pPr>
            <a:r>
              <a:rPr lang="en-US" sz="6400" dirty="0"/>
              <a:t>Estonian</a:t>
            </a:r>
          </a:p>
          <a:p>
            <a:pPr>
              <a:spcAft>
                <a:spcPts val="0"/>
              </a:spcAft>
              <a:buFont typeface="Arial" panose="020B0604020202020204" pitchFamily="34" charset="0"/>
              <a:buChar char="•"/>
            </a:pPr>
            <a:r>
              <a:rPr lang="en-US" sz="6400" dirty="0"/>
              <a:t>Finnish</a:t>
            </a:r>
          </a:p>
          <a:p>
            <a:pPr>
              <a:spcAft>
                <a:spcPts val="0"/>
              </a:spcAft>
              <a:buFont typeface="Arial" panose="020B0604020202020204" pitchFamily="34" charset="0"/>
              <a:buChar char="•"/>
            </a:pPr>
            <a:r>
              <a:rPr lang="en-US" sz="6400" dirty="0"/>
              <a:t>Hungarian</a:t>
            </a:r>
          </a:p>
          <a:p>
            <a:pPr>
              <a:spcAft>
                <a:spcPts val="0"/>
              </a:spcAft>
              <a:buFont typeface="Arial" panose="020B0604020202020204" pitchFamily="34" charset="0"/>
              <a:buChar char="•"/>
            </a:pPr>
            <a:r>
              <a:rPr lang="en-US" sz="6400" dirty="0"/>
              <a:t>Kazakh**</a:t>
            </a:r>
          </a:p>
          <a:p>
            <a:pPr>
              <a:spcAft>
                <a:spcPts val="0"/>
              </a:spcAft>
              <a:buFont typeface="Arial" panose="020B0604020202020204" pitchFamily="34" charset="0"/>
              <a:buChar char="•"/>
            </a:pPr>
            <a:r>
              <a:rPr lang="en-US" sz="6400" dirty="0"/>
              <a:t>Kurdish</a:t>
            </a:r>
          </a:p>
          <a:p>
            <a:pPr>
              <a:spcAft>
                <a:spcPts val="0"/>
              </a:spcAft>
              <a:buFont typeface="Arial" panose="020B0604020202020204" pitchFamily="34" charset="0"/>
              <a:buChar char="•"/>
            </a:pPr>
            <a:r>
              <a:rPr lang="en-US" sz="6400" dirty="0"/>
              <a:t>Kyrgyz**</a:t>
            </a:r>
          </a:p>
          <a:p>
            <a:pPr>
              <a:spcAft>
                <a:spcPts val="0"/>
              </a:spcAft>
              <a:buFont typeface="Arial" panose="020B0604020202020204" pitchFamily="34" charset="0"/>
              <a:buChar char="•"/>
            </a:pPr>
            <a:r>
              <a:rPr lang="en-US" sz="6400" dirty="0"/>
              <a:t>Mongolian</a:t>
            </a:r>
          </a:p>
          <a:p>
            <a:pPr>
              <a:spcAft>
                <a:spcPts val="0"/>
              </a:spcAft>
              <a:buFont typeface="Arial" panose="020B0604020202020204" pitchFamily="34" charset="0"/>
              <a:buChar char="•"/>
            </a:pPr>
            <a:r>
              <a:rPr lang="en-US" sz="6400" dirty="0"/>
              <a:t>Pashto*</a:t>
            </a:r>
          </a:p>
          <a:p>
            <a:pPr>
              <a:spcAft>
                <a:spcPts val="0"/>
              </a:spcAft>
              <a:buFont typeface="Arial" panose="020B0604020202020204" pitchFamily="34" charset="0"/>
              <a:buChar char="•"/>
            </a:pPr>
            <a:r>
              <a:rPr lang="en-US" sz="6400" dirty="0"/>
              <a:t>Persian</a:t>
            </a:r>
          </a:p>
          <a:p>
            <a:pPr>
              <a:spcAft>
                <a:spcPts val="0"/>
              </a:spcAft>
              <a:buFont typeface="Arial" panose="020B0604020202020204" pitchFamily="34" charset="0"/>
              <a:buChar char="•"/>
            </a:pPr>
            <a:r>
              <a:rPr lang="en-US" sz="6400" dirty="0"/>
              <a:t>Tajik*</a:t>
            </a:r>
          </a:p>
          <a:p>
            <a:pPr>
              <a:spcAft>
                <a:spcPts val="0"/>
              </a:spcAft>
              <a:buFont typeface="Arial" panose="020B0604020202020204" pitchFamily="34" charset="0"/>
              <a:buChar char="•"/>
            </a:pPr>
            <a:r>
              <a:rPr lang="en-US" sz="6400" dirty="0"/>
              <a:t>Tibetan</a:t>
            </a:r>
          </a:p>
          <a:p>
            <a:pPr>
              <a:spcAft>
                <a:spcPts val="0"/>
              </a:spcAft>
              <a:buFont typeface="Arial" panose="020B0604020202020204" pitchFamily="34" charset="0"/>
              <a:buChar char="•"/>
            </a:pPr>
            <a:r>
              <a:rPr lang="en-US" sz="6400" dirty="0"/>
              <a:t>Turkish</a:t>
            </a:r>
          </a:p>
          <a:p>
            <a:pPr>
              <a:spcAft>
                <a:spcPts val="0"/>
              </a:spcAft>
              <a:buFont typeface="Arial" panose="020B0604020202020204" pitchFamily="34" charset="0"/>
              <a:buChar char="•"/>
            </a:pPr>
            <a:r>
              <a:rPr lang="en-US" sz="6400" dirty="0"/>
              <a:t>Uyghur</a:t>
            </a:r>
          </a:p>
          <a:p>
            <a:pPr>
              <a:spcAft>
                <a:spcPts val="0"/>
              </a:spcAft>
              <a:buFont typeface="Arial" panose="020B0604020202020204" pitchFamily="34" charset="0"/>
              <a:buChar char="•"/>
            </a:pPr>
            <a:r>
              <a:rPr lang="en-US" sz="6400" dirty="0"/>
              <a:t>Uzbek</a:t>
            </a:r>
          </a:p>
        </p:txBody>
      </p:sp>
      <p:sp>
        <p:nvSpPr>
          <p:cNvPr id="7" name="TextBox 6"/>
          <p:cNvSpPr txBox="1"/>
          <p:nvPr/>
        </p:nvSpPr>
        <p:spPr>
          <a:xfrm>
            <a:off x="5769603" y="2840877"/>
            <a:ext cx="2567311" cy="1754326"/>
          </a:xfrm>
          <a:prstGeom prst="rect">
            <a:avLst/>
          </a:prstGeom>
          <a:noFill/>
        </p:spPr>
        <p:txBody>
          <a:bodyPr wrap="square" lIns="91440" tIns="45720" rIns="91440" bIns="45720" rtlCol="0" anchor="t">
            <a:spAutoFit/>
          </a:bodyPr>
          <a:lstStyle/>
          <a:p>
            <a:r>
              <a:rPr lang="en-US" sz="1200" dirty="0"/>
              <a:t>*Available for Summer FLAS only</a:t>
            </a:r>
          </a:p>
          <a:p>
            <a:r>
              <a:rPr lang="en-US" sz="1200" dirty="0">
                <a:ea typeface="+mn-lt"/>
                <a:cs typeface="+mn-lt"/>
              </a:rPr>
              <a:t>** FLAS for the academic year Kazakh or Kyrgyz depends on the availability of instructors. You will be considered for these languages, but we encourage you to submit a second application for a different IAUNRC language.</a:t>
            </a:r>
            <a:endParaRPr lang="en-US" dirty="0"/>
          </a:p>
          <a:p>
            <a:endParaRPr lang="en-US" sz="1200" dirty="0">
              <a:cs typeface="Arial"/>
            </a:endParaRP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66819" y="2903966"/>
            <a:ext cx="4519814" cy="1461603"/>
          </a:xfrm>
          <a:prstGeom prst="rect">
            <a:avLst/>
          </a:prstGeom>
        </p:spPr>
      </p:pic>
    </p:spTree>
    <p:extLst>
      <p:ext uri="{BB962C8B-B14F-4D97-AF65-F5344CB8AC3E}">
        <p14:creationId xmlns:p14="http://schemas.microsoft.com/office/powerpoint/2010/main" val="186451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9827" y="759070"/>
            <a:ext cx="8447025" cy="699065"/>
          </a:xfrm>
        </p:spPr>
        <p:txBody>
          <a:bodyPr>
            <a:normAutofit fontScale="90000"/>
          </a:bodyPr>
          <a:lstStyle/>
          <a:p>
            <a:r>
              <a:rPr lang="en-US" sz="1800" b="0" dirty="0"/>
              <a:t>Hamilton Lugar School FLAS-Granting Centers</a:t>
            </a:r>
            <a:br>
              <a:rPr lang="en-US" dirty="0"/>
            </a:br>
            <a:r>
              <a:rPr lang="en-US" dirty="0"/>
              <a:t>Center for the Study of the </a:t>
            </a:r>
            <a:br>
              <a:rPr lang="en-US" dirty="0"/>
            </a:br>
            <a:r>
              <a:rPr lang="en-US" dirty="0"/>
              <a:t>Middle East</a:t>
            </a:r>
          </a:p>
        </p:txBody>
      </p:sp>
      <p:sp>
        <p:nvSpPr>
          <p:cNvPr id="4" name="Content Placeholder 3"/>
          <p:cNvSpPr>
            <a:spLocks noGrp="1"/>
          </p:cNvSpPr>
          <p:nvPr>
            <p:ph idx="1"/>
          </p:nvPr>
        </p:nvSpPr>
        <p:spPr>
          <a:xfrm>
            <a:off x="366818" y="1897837"/>
            <a:ext cx="8330408" cy="619221"/>
          </a:xfrm>
        </p:spPr>
        <p:txBody>
          <a:bodyPr numCol="3">
            <a:normAutofit/>
          </a:bodyPr>
          <a:lstStyle/>
          <a:p>
            <a:pPr>
              <a:spcAft>
                <a:spcPts val="0"/>
              </a:spcAft>
              <a:buFont typeface="Arial" panose="020B0604020202020204" pitchFamily="34" charset="0"/>
              <a:buChar char="•"/>
            </a:pPr>
            <a:r>
              <a:rPr lang="en-US" sz="1600" dirty="0"/>
              <a:t>Arabic</a:t>
            </a:r>
          </a:p>
          <a:p>
            <a:pPr>
              <a:spcAft>
                <a:spcPts val="0"/>
              </a:spcAft>
              <a:buFont typeface="Arial" panose="020B0604020202020204" pitchFamily="34" charset="0"/>
              <a:buChar char="•"/>
            </a:pPr>
            <a:r>
              <a:rPr lang="en-US" sz="1600" dirty="0"/>
              <a:t>Hebrew</a:t>
            </a:r>
          </a:p>
          <a:p>
            <a:pPr>
              <a:spcAft>
                <a:spcPts val="0"/>
              </a:spcAft>
              <a:buFont typeface="Arial" panose="020B0604020202020204" pitchFamily="34" charset="0"/>
              <a:buChar char="•"/>
            </a:pPr>
            <a:r>
              <a:rPr lang="en-US" sz="1600" dirty="0"/>
              <a:t>Turkish</a:t>
            </a:r>
          </a:p>
          <a:p>
            <a:pPr>
              <a:spcAft>
                <a:spcPts val="0"/>
              </a:spcAft>
              <a:buFont typeface="Arial" panose="020B0604020202020204" pitchFamily="34" charset="0"/>
              <a:buChar char="•"/>
            </a:pPr>
            <a:r>
              <a:rPr lang="en-US" sz="1600" dirty="0"/>
              <a:t>Persian</a:t>
            </a:r>
          </a:p>
          <a:p>
            <a:pPr>
              <a:spcAft>
                <a:spcPts val="0"/>
              </a:spcAft>
              <a:buFont typeface="Arial" panose="020B0604020202020204" pitchFamily="34" charset="0"/>
              <a:buChar char="•"/>
            </a:pPr>
            <a:r>
              <a:rPr lang="en-US" sz="1600" dirty="0"/>
              <a:t>Kurdish</a:t>
            </a:r>
          </a:p>
          <a:p>
            <a:pPr marL="0" indent="0">
              <a:spcAft>
                <a:spcPts val="0"/>
              </a:spcAft>
              <a:buNone/>
            </a:pPr>
            <a:endParaRPr lang="en-US" sz="1600" dirty="0"/>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637406" y="2816958"/>
            <a:ext cx="4936156" cy="1567472"/>
          </a:xfrm>
          <a:prstGeom prst="rect">
            <a:avLst/>
          </a:prstGeom>
        </p:spPr>
      </p:pic>
    </p:spTree>
    <p:extLst>
      <p:ext uri="{BB962C8B-B14F-4D97-AF65-F5344CB8AC3E}">
        <p14:creationId xmlns:p14="http://schemas.microsoft.com/office/powerpoint/2010/main" val="384962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9827" y="759070"/>
            <a:ext cx="8447025" cy="699065"/>
          </a:xfrm>
        </p:spPr>
        <p:txBody>
          <a:bodyPr>
            <a:normAutofit fontScale="90000"/>
          </a:bodyPr>
          <a:lstStyle/>
          <a:p>
            <a:r>
              <a:rPr lang="en-US" sz="1800" b="0" dirty="0"/>
              <a:t>Hamilton Lugar School FLAS-Granting Centers</a:t>
            </a:r>
            <a:br>
              <a:rPr lang="en-US" dirty="0"/>
            </a:br>
            <a:r>
              <a:rPr lang="en-US" dirty="0"/>
              <a:t>Center for Latin American and Caribbean Studies</a:t>
            </a:r>
          </a:p>
        </p:txBody>
      </p:sp>
      <p:sp>
        <p:nvSpPr>
          <p:cNvPr id="4" name="Content Placeholder 3"/>
          <p:cNvSpPr>
            <a:spLocks noGrp="1"/>
          </p:cNvSpPr>
          <p:nvPr>
            <p:ph idx="1"/>
          </p:nvPr>
        </p:nvSpPr>
        <p:spPr>
          <a:xfrm>
            <a:off x="366818" y="1897837"/>
            <a:ext cx="8330408" cy="619221"/>
          </a:xfrm>
        </p:spPr>
        <p:txBody>
          <a:bodyPr numCol="3">
            <a:normAutofit/>
          </a:bodyPr>
          <a:lstStyle/>
          <a:p>
            <a:pPr>
              <a:spcAft>
                <a:spcPts val="0"/>
              </a:spcAft>
              <a:buFont typeface="Arial" panose="020B0604020202020204" pitchFamily="34" charset="0"/>
              <a:buChar char="•"/>
            </a:pPr>
            <a:r>
              <a:rPr lang="es-ES" sz="1600" dirty="0"/>
              <a:t>Portuguese</a:t>
            </a:r>
          </a:p>
          <a:p>
            <a:pPr>
              <a:spcAft>
                <a:spcPts val="0"/>
              </a:spcAft>
              <a:buFont typeface="Arial" panose="020B0604020202020204" pitchFamily="34" charset="0"/>
              <a:buChar char="•"/>
            </a:pPr>
            <a:r>
              <a:rPr lang="es-ES" sz="1600" dirty="0" err="1"/>
              <a:t>Haitian</a:t>
            </a:r>
            <a:r>
              <a:rPr lang="es-ES" sz="1600" dirty="0"/>
              <a:t> Creole</a:t>
            </a:r>
          </a:p>
          <a:p>
            <a:pPr>
              <a:spcAft>
                <a:spcPts val="0"/>
              </a:spcAft>
              <a:buFont typeface="Arial" panose="020B0604020202020204" pitchFamily="34" charset="0"/>
              <a:buChar char="•"/>
            </a:pPr>
            <a:r>
              <a:rPr lang="es-ES" sz="1600" dirty="0"/>
              <a:t>Maya</a:t>
            </a:r>
          </a:p>
          <a:p>
            <a:pPr>
              <a:spcAft>
                <a:spcPts val="0"/>
              </a:spcAft>
              <a:buFont typeface="Arial" panose="020B0604020202020204" pitchFamily="34" charset="0"/>
              <a:buChar char="•"/>
            </a:pPr>
            <a:r>
              <a:rPr lang="es-ES" sz="1600" dirty="0"/>
              <a:t>Quechua</a:t>
            </a:r>
          </a:p>
          <a:p>
            <a:pPr marL="0" indent="0">
              <a:spcAft>
                <a:spcPts val="0"/>
              </a:spcAft>
              <a:buNone/>
            </a:pPr>
            <a:endParaRPr lang="en-US" sz="1600"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29827" y="2614552"/>
            <a:ext cx="6181466" cy="1822342"/>
          </a:xfrm>
          <a:prstGeom prst="rect">
            <a:avLst/>
          </a:prstGeom>
        </p:spPr>
      </p:pic>
    </p:spTree>
    <p:extLst>
      <p:ext uri="{BB962C8B-B14F-4D97-AF65-F5344CB8AC3E}">
        <p14:creationId xmlns:p14="http://schemas.microsoft.com/office/powerpoint/2010/main" val="1318839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9827" y="759070"/>
            <a:ext cx="8447025" cy="699065"/>
          </a:xfrm>
        </p:spPr>
        <p:txBody>
          <a:bodyPr>
            <a:normAutofit fontScale="90000"/>
          </a:bodyPr>
          <a:lstStyle/>
          <a:p>
            <a:r>
              <a:rPr lang="en-US" sz="1800" b="0" dirty="0"/>
              <a:t>Hamilton Lugar School FLAS-Granting Centers</a:t>
            </a:r>
            <a:br>
              <a:rPr lang="en-US" dirty="0"/>
            </a:br>
            <a:r>
              <a:rPr lang="en-US" dirty="0"/>
              <a:t>Islamic Studies Program</a:t>
            </a:r>
          </a:p>
        </p:txBody>
      </p:sp>
      <p:sp>
        <p:nvSpPr>
          <p:cNvPr id="4" name="Content Placeholder 3"/>
          <p:cNvSpPr>
            <a:spLocks noGrp="1"/>
          </p:cNvSpPr>
          <p:nvPr>
            <p:ph idx="1"/>
          </p:nvPr>
        </p:nvSpPr>
        <p:spPr>
          <a:xfrm>
            <a:off x="366818" y="1897838"/>
            <a:ext cx="8000434" cy="1071504"/>
          </a:xfrm>
        </p:spPr>
        <p:txBody>
          <a:bodyPr numCol="3">
            <a:normAutofit fontScale="92500" lnSpcReduction="20000"/>
          </a:bodyPr>
          <a:lstStyle/>
          <a:p>
            <a:pPr>
              <a:spcAft>
                <a:spcPts val="0"/>
              </a:spcAft>
              <a:buFont typeface="Arial" panose="020B0604020202020204" pitchFamily="34" charset="0"/>
              <a:buChar char="•"/>
            </a:pPr>
            <a:r>
              <a:rPr lang="es-ES" sz="1700" dirty="0" err="1"/>
              <a:t>Arabic</a:t>
            </a:r>
            <a:endParaRPr lang="es-ES" sz="1700" dirty="0"/>
          </a:p>
          <a:p>
            <a:pPr>
              <a:spcAft>
                <a:spcPts val="0"/>
              </a:spcAft>
              <a:buFont typeface="Arial" panose="020B0604020202020204" pitchFamily="34" charset="0"/>
              <a:buChar char="•"/>
            </a:pPr>
            <a:r>
              <a:rPr lang="es-ES" sz="1700" dirty="0" err="1"/>
              <a:t>Bamana</a:t>
            </a:r>
            <a:endParaRPr lang="es-ES" sz="1700" dirty="0"/>
          </a:p>
          <a:p>
            <a:pPr>
              <a:spcAft>
                <a:spcPts val="0"/>
              </a:spcAft>
              <a:buFont typeface="Arial" panose="020B0604020202020204" pitchFamily="34" charset="0"/>
              <a:buChar char="•"/>
            </a:pPr>
            <a:r>
              <a:rPr lang="es-ES" sz="1700" dirty="0" err="1"/>
              <a:t>Persian</a:t>
            </a:r>
            <a:endParaRPr lang="es-ES" sz="1700" dirty="0"/>
          </a:p>
          <a:p>
            <a:pPr>
              <a:spcAft>
                <a:spcPts val="0"/>
              </a:spcAft>
              <a:buFont typeface="Arial" panose="020B0604020202020204" pitchFamily="34" charset="0"/>
              <a:buChar char="•"/>
            </a:pPr>
            <a:endParaRPr lang="es-ES" sz="1700" dirty="0"/>
          </a:p>
          <a:p>
            <a:pPr>
              <a:spcAft>
                <a:spcPts val="0"/>
              </a:spcAft>
              <a:buFont typeface="Arial" panose="020B0604020202020204" pitchFamily="34" charset="0"/>
              <a:buChar char="•"/>
            </a:pPr>
            <a:endParaRPr lang="es-ES" sz="1700" dirty="0"/>
          </a:p>
          <a:p>
            <a:pPr>
              <a:spcAft>
                <a:spcPts val="0"/>
              </a:spcAft>
              <a:buFont typeface="Arial" panose="020B0604020202020204" pitchFamily="34" charset="0"/>
              <a:buChar char="•"/>
            </a:pPr>
            <a:r>
              <a:rPr lang="es-ES" sz="1700" dirty="0"/>
              <a:t>Russian</a:t>
            </a:r>
          </a:p>
          <a:p>
            <a:pPr>
              <a:spcAft>
                <a:spcPts val="0"/>
              </a:spcAft>
              <a:buFont typeface="Arial" panose="020B0604020202020204" pitchFamily="34" charset="0"/>
              <a:buChar char="•"/>
            </a:pPr>
            <a:r>
              <a:rPr lang="es-ES" sz="1700" dirty="0"/>
              <a:t>Swahili</a:t>
            </a:r>
          </a:p>
          <a:p>
            <a:pPr>
              <a:spcAft>
                <a:spcPts val="0"/>
              </a:spcAft>
              <a:buFont typeface="Arial" panose="020B0604020202020204" pitchFamily="34" charset="0"/>
              <a:buChar char="•"/>
            </a:pPr>
            <a:r>
              <a:rPr lang="es-ES" sz="1700" dirty="0"/>
              <a:t>Turkish</a:t>
            </a:r>
          </a:p>
          <a:p>
            <a:pPr>
              <a:spcAft>
                <a:spcPts val="0"/>
              </a:spcAft>
              <a:buFont typeface="Arial" panose="020B0604020202020204" pitchFamily="34" charset="0"/>
              <a:buChar char="•"/>
            </a:pPr>
            <a:endParaRPr lang="es-ES" sz="1700" dirty="0"/>
          </a:p>
          <a:p>
            <a:pPr>
              <a:spcAft>
                <a:spcPts val="0"/>
              </a:spcAft>
              <a:buFont typeface="Arial" panose="020B0604020202020204" pitchFamily="34" charset="0"/>
              <a:buChar char="•"/>
            </a:pPr>
            <a:endParaRPr lang="es-ES" sz="1700" dirty="0"/>
          </a:p>
          <a:p>
            <a:pPr>
              <a:spcAft>
                <a:spcPts val="0"/>
              </a:spcAft>
              <a:buFont typeface="Arial" panose="020B0604020202020204" pitchFamily="34" charset="0"/>
              <a:buChar char="•"/>
            </a:pPr>
            <a:r>
              <a:rPr lang="es-ES" sz="1700" dirty="0"/>
              <a:t>Urdu</a:t>
            </a:r>
          </a:p>
          <a:p>
            <a:pPr>
              <a:spcAft>
                <a:spcPts val="0"/>
              </a:spcAft>
              <a:buFont typeface="Arial" panose="020B0604020202020204" pitchFamily="34" charset="0"/>
              <a:buChar char="•"/>
            </a:pPr>
            <a:r>
              <a:rPr lang="es-ES" sz="1700" dirty="0" err="1"/>
              <a:t>Uyghur</a:t>
            </a:r>
            <a:endParaRPr lang="es-ES" sz="1700" dirty="0"/>
          </a:p>
          <a:p>
            <a:pPr>
              <a:spcAft>
                <a:spcPts val="0"/>
              </a:spcAft>
              <a:buFont typeface="Arial" panose="020B0604020202020204" pitchFamily="34" charset="0"/>
              <a:buChar char="•"/>
            </a:pPr>
            <a:r>
              <a:rPr lang="es-ES" sz="1700" dirty="0" err="1"/>
              <a:t>Uzbek</a:t>
            </a:r>
            <a:endParaRPr lang="es-ES" sz="1700" dirty="0"/>
          </a:p>
          <a:p>
            <a:pPr marL="0" indent="0">
              <a:spcAft>
                <a:spcPts val="0"/>
              </a:spcAft>
              <a:buNone/>
            </a:pPr>
            <a:endParaRPr lang="en-US" sz="1600" dirty="0"/>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5285" y="2657923"/>
            <a:ext cx="3052752" cy="1808385"/>
          </a:xfrm>
          <a:prstGeom prst="rect">
            <a:avLst/>
          </a:prstGeom>
        </p:spPr>
      </p:pic>
    </p:spTree>
    <p:extLst>
      <p:ext uri="{BB962C8B-B14F-4D97-AF65-F5344CB8AC3E}">
        <p14:creationId xmlns:p14="http://schemas.microsoft.com/office/powerpoint/2010/main" val="3148620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1800" b="0" dirty="0"/>
              <a:t>Hamilton Lugar School FLAS-Granting Centers</a:t>
            </a:r>
            <a:br>
              <a:rPr lang="en-US" dirty="0"/>
            </a:br>
            <a:r>
              <a:rPr lang="en-US" dirty="0"/>
              <a:t>Robert F. Byrnes Russian &amp; East European Institute</a:t>
            </a:r>
          </a:p>
        </p:txBody>
      </p:sp>
      <p:sp>
        <p:nvSpPr>
          <p:cNvPr id="4" name="Content Placeholder 3"/>
          <p:cNvSpPr>
            <a:spLocks noGrp="1"/>
          </p:cNvSpPr>
          <p:nvPr>
            <p:ph idx="1"/>
          </p:nvPr>
        </p:nvSpPr>
        <p:spPr>
          <a:xfrm>
            <a:off x="366818" y="1897837"/>
            <a:ext cx="8330408" cy="314421"/>
          </a:xfrm>
        </p:spPr>
        <p:txBody>
          <a:bodyPr numCol="3">
            <a:normAutofit fontScale="25000" lnSpcReduction="20000"/>
          </a:bodyPr>
          <a:lstStyle/>
          <a:p>
            <a:pPr>
              <a:spcAft>
                <a:spcPts val="0"/>
              </a:spcAft>
              <a:buFont typeface="Arial" panose="020B0604020202020204" pitchFamily="34" charset="0"/>
              <a:buChar char="•"/>
            </a:pPr>
            <a:r>
              <a:rPr lang="en-US" sz="6400" dirty="0"/>
              <a:t>Russian</a:t>
            </a:r>
          </a:p>
          <a:p>
            <a:pPr>
              <a:spcAft>
                <a:spcPts val="0"/>
              </a:spcAft>
              <a:buFont typeface="Arial" panose="020B0604020202020204" pitchFamily="34" charset="0"/>
              <a:buChar char="•"/>
            </a:pPr>
            <a:r>
              <a:rPr lang="en-US" sz="6400" dirty="0"/>
              <a:t>Ukrainian</a:t>
            </a:r>
          </a:p>
          <a:p>
            <a:pPr>
              <a:spcAft>
                <a:spcPts val="0"/>
              </a:spcAft>
              <a:buFont typeface="Arial" panose="020B0604020202020204" pitchFamily="34" charset="0"/>
              <a:buChar char="•"/>
            </a:pPr>
            <a:r>
              <a:rPr lang="en-US" sz="6400" dirty="0"/>
              <a:t>Estonian</a:t>
            </a:r>
          </a:p>
          <a:p>
            <a:pPr>
              <a:spcAft>
                <a:spcPts val="0"/>
              </a:spcAft>
              <a:buFont typeface="Arial" panose="020B0604020202020204" pitchFamily="34" charset="0"/>
              <a:buChar char="•"/>
            </a:pPr>
            <a:r>
              <a:rPr lang="en-US" sz="6400" dirty="0"/>
              <a:t>Hungarian</a:t>
            </a:r>
          </a:p>
          <a:p>
            <a:pPr>
              <a:spcAft>
                <a:spcPts val="0"/>
              </a:spcAft>
              <a:buFont typeface="Arial" panose="020B0604020202020204" pitchFamily="34" charset="0"/>
              <a:buChar char="•"/>
            </a:pPr>
            <a:r>
              <a:rPr lang="en-US" sz="6400" dirty="0"/>
              <a:t>Czech </a:t>
            </a:r>
          </a:p>
          <a:p>
            <a:pPr>
              <a:spcAft>
                <a:spcPts val="0"/>
              </a:spcAft>
              <a:buFont typeface="Arial" panose="020B0604020202020204" pitchFamily="34" charset="0"/>
              <a:buChar char="•"/>
            </a:pPr>
            <a:r>
              <a:rPr lang="en-US" sz="6400" dirty="0"/>
              <a:t>Polish</a:t>
            </a:r>
          </a:p>
          <a:p>
            <a:pPr>
              <a:spcAft>
                <a:spcPts val="0"/>
              </a:spcAft>
              <a:buFont typeface="Arial" panose="020B0604020202020204" pitchFamily="34" charset="0"/>
              <a:buChar char="•"/>
            </a:pPr>
            <a:r>
              <a:rPr lang="en-US" sz="6400" dirty="0"/>
              <a:t>Romanian</a:t>
            </a:r>
          </a:p>
          <a:p>
            <a:pPr>
              <a:spcAft>
                <a:spcPts val="0"/>
              </a:spcAft>
              <a:buFont typeface="Arial" panose="020B0604020202020204" pitchFamily="34" charset="0"/>
              <a:buChar char="•"/>
            </a:pPr>
            <a:r>
              <a:rPr lang="en-US" sz="6400" dirty="0"/>
              <a:t>Bosnian</a:t>
            </a:r>
          </a:p>
          <a:p>
            <a:pPr>
              <a:spcAft>
                <a:spcPts val="0"/>
              </a:spcAft>
              <a:buFont typeface="Arial" panose="020B0604020202020204" pitchFamily="34" charset="0"/>
              <a:buChar char="•"/>
            </a:pPr>
            <a:r>
              <a:rPr lang="en-US" sz="6400" dirty="0"/>
              <a:t>Croatian</a:t>
            </a:r>
          </a:p>
          <a:p>
            <a:pPr>
              <a:spcAft>
                <a:spcPts val="0"/>
              </a:spcAft>
              <a:buFont typeface="Arial" panose="020B0604020202020204" pitchFamily="34" charset="0"/>
              <a:buChar char="•"/>
            </a:pPr>
            <a:r>
              <a:rPr lang="en-US" sz="6400" dirty="0"/>
              <a:t>Serbian</a:t>
            </a:r>
          </a:p>
          <a:p>
            <a:pPr>
              <a:spcAft>
                <a:spcPts val="0"/>
              </a:spcAft>
              <a:buFont typeface="Arial" panose="020B0604020202020204" pitchFamily="34" charset="0"/>
              <a:buChar char="•"/>
            </a:pPr>
            <a:r>
              <a:rPr lang="en-US" sz="6400" dirty="0"/>
              <a:t>Lithuanian</a:t>
            </a:r>
          </a:p>
          <a:p>
            <a:pPr>
              <a:spcAft>
                <a:spcPts val="0"/>
              </a:spcAft>
              <a:buFont typeface="Arial" panose="020B0604020202020204" pitchFamily="34" charset="0"/>
              <a:buChar char="•"/>
            </a:pPr>
            <a:r>
              <a:rPr lang="en-US" sz="6400" dirty="0"/>
              <a:t>Latvian*</a:t>
            </a:r>
          </a:p>
          <a:p>
            <a:pPr>
              <a:spcAft>
                <a:spcPts val="0"/>
              </a:spcAft>
              <a:buFont typeface="Arial" panose="020B0604020202020204" pitchFamily="34" charset="0"/>
              <a:buChar char="•"/>
            </a:pPr>
            <a:r>
              <a:rPr lang="en-US" sz="6400" dirty="0"/>
              <a:t>Lithuanian*</a:t>
            </a:r>
          </a:p>
          <a:p>
            <a:pPr>
              <a:spcAft>
                <a:spcPts val="0"/>
              </a:spcAft>
              <a:buFont typeface="Arial" panose="020B0604020202020204" pitchFamily="34" charset="0"/>
              <a:buChar char="•"/>
            </a:pPr>
            <a:r>
              <a:rPr lang="en-US" sz="6400" dirty="0"/>
              <a:t>Georgian*</a:t>
            </a:r>
          </a:p>
          <a:p>
            <a:pPr>
              <a:spcAft>
                <a:spcPts val="0"/>
              </a:spcAft>
              <a:buFont typeface="Arial" panose="020B0604020202020204" pitchFamily="34" charset="0"/>
              <a:buChar char="•"/>
            </a:pPr>
            <a:r>
              <a:rPr lang="en-US" sz="6400" dirty="0"/>
              <a:t>Tatar*</a:t>
            </a:r>
          </a:p>
          <a:p>
            <a:pPr>
              <a:spcAft>
                <a:spcPts val="0"/>
              </a:spcAft>
              <a:buFont typeface="Arial" panose="020B0604020202020204" pitchFamily="34" charset="0"/>
              <a:buChar char="•"/>
            </a:pPr>
            <a:r>
              <a:rPr lang="en-US" sz="6400" dirty="0"/>
              <a:t>Modern Greek</a:t>
            </a:r>
          </a:p>
          <a:p>
            <a:pPr>
              <a:spcAft>
                <a:spcPts val="0"/>
              </a:spcAft>
              <a:buFont typeface="Arial" panose="020B0604020202020204" pitchFamily="34" charset="0"/>
              <a:buChar char="•"/>
            </a:pPr>
            <a:r>
              <a:rPr lang="en-US" sz="6400" dirty="0"/>
              <a:t>Yiddish</a:t>
            </a:r>
          </a:p>
        </p:txBody>
      </p:sp>
      <p:sp>
        <p:nvSpPr>
          <p:cNvPr id="7" name="TextBox 6"/>
          <p:cNvSpPr txBox="1"/>
          <p:nvPr/>
        </p:nvSpPr>
        <p:spPr>
          <a:xfrm>
            <a:off x="5966907" y="3391966"/>
            <a:ext cx="2567311" cy="584775"/>
          </a:xfrm>
          <a:prstGeom prst="rect">
            <a:avLst/>
          </a:prstGeom>
          <a:noFill/>
        </p:spPr>
        <p:txBody>
          <a:bodyPr wrap="square" rtlCol="0">
            <a:spAutoFit/>
          </a:bodyPr>
          <a:lstStyle/>
          <a:p>
            <a:r>
              <a:rPr lang="en-US" sz="1600" dirty="0"/>
              <a:t>*Available for Summer FLAS only</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29827" y="3257177"/>
            <a:ext cx="2980274" cy="1401146"/>
          </a:xfrm>
          <a:prstGeom prst="rect">
            <a:avLst/>
          </a:prstGeom>
        </p:spPr>
      </p:pic>
    </p:spTree>
    <p:extLst>
      <p:ext uri="{BB962C8B-B14F-4D97-AF65-F5344CB8AC3E}">
        <p14:creationId xmlns:p14="http://schemas.microsoft.com/office/powerpoint/2010/main" val="1116888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1800" b="0" dirty="0"/>
              <a:t>Hamilton Lugar School FLAS-Granting Centers</a:t>
            </a:r>
            <a:br>
              <a:rPr lang="en-US" dirty="0"/>
            </a:br>
            <a:r>
              <a:rPr lang="en-US" dirty="0"/>
              <a:t>Institute for European Studies</a:t>
            </a:r>
          </a:p>
        </p:txBody>
      </p:sp>
      <p:sp>
        <p:nvSpPr>
          <p:cNvPr id="4" name="Content Placeholder 3"/>
          <p:cNvSpPr>
            <a:spLocks noGrp="1"/>
          </p:cNvSpPr>
          <p:nvPr>
            <p:ph idx="1"/>
          </p:nvPr>
        </p:nvSpPr>
        <p:spPr>
          <a:xfrm>
            <a:off x="366817" y="1645389"/>
            <a:ext cx="8590369" cy="2474327"/>
          </a:xfrm>
        </p:spPr>
        <p:txBody>
          <a:bodyPr vert="horz" lIns="91440" tIns="45720" rIns="91440" bIns="45720" numCol="3" rtlCol="0" anchor="t">
            <a:normAutofit/>
          </a:bodyPr>
          <a:lstStyle/>
          <a:p>
            <a:pPr>
              <a:spcAft>
                <a:spcPts val="0"/>
              </a:spcAft>
              <a:buFont typeface="Arial" panose="020B0604020202020204" pitchFamily="34" charset="0"/>
              <a:buChar char="•"/>
            </a:pPr>
            <a:r>
              <a:rPr lang="en-US" sz="1600" dirty="0"/>
              <a:t>Arabic</a:t>
            </a:r>
          </a:p>
          <a:p>
            <a:pPr>
              <a:spcAft>
                <a:spcPts val="0"/>
              </a:spcAft>
              <a:buFont typeface="Arial" panose="020B0604020202020204" pitchFamily="34" charset="0"/>
              <a:buChar char="•"/>
            </a:pPr>
            <a:r>
              <a:rPr lang="en-US" sz="1600" dirty="0"/>
              <a:t>Bosnian</a:t>
            </a:r>
          </a:p>
          <a:p>
            <a:pPr>
              <a:spcAft>
                <a:spcPts val="0"/>
              </a:spcAft>
              <a:buFont typeface="Arial" panose="020B0604020202020204" pitchFamily="34" charset="0"/>
              <a:buChar char="•"/>
            </a:pPr>
            <a:r>
              <a:rPr lang="en-US" sz="1600" dirty="0"/>
              <a:t>Croatian</a:t>
            </a:r>
          </a:p>
          <a:p>
            <a:pPr>
              <a:spcAft>
                <a:spcPts val="0"/>
              </a:spcAft>
              <a:buFont typeface="Arial" panose="020B0604020202020204" pitchFamily="34" charset="0"/>
              <a:buChar char="•"/>
            </a:pPr>
            <a:r>
              <a:rPr lang="en-US" sz="1600" dirty="0"/>
              <a:t>Serbian</a:t>
            </a:r>
          </a:p>
          <a:p>
            <a:pPr>
              <a:spcAft>
                <a:spcPts val="0"/>
              </a:spcAft>
              <a:buFont typeface="Arial" panose="020B0604020202020204" pitchFamily="34" charset="0"/>
              <a:buChar char="•"/>
            </a:pPr>
            <a:r>
              <a:rPr lang="en-US" sz="1600" dirty="0"/>
              <a:t>Catalan</a:t>
            </a:r>
          </a:p>
          <a:p>
            <a:pPr>
              <a:spcAft>
                <a:spcPts val="0"/>
              </a:spcAft>
              <a:buFont typeface="Arial" panose="020B0604020202020204" pitchFamily="34" charset="0"/>
              <a:buChar char="•"/>
            </a:pPr>
            <a:r>
              <a:rPr lang="en-US" sz="1600" dirty="0"/>
              <a:t>Dutch</a:t>
            </a:r>
          </a:p>
          <a:p>
            <a:pPr>
              <a:spcAft>
                <a:spcPts val="0"/>
              </a:spcAft>
              <a:buFont typeface="Arial" panose="020B0604020202020204" pitchFamily="34" charset="0"/>
              <a:buChar char="•"/>
            </a:pPr>
            <a:r>
              <a:rPr lang="en-US" sz="1600" dirty="0"/>
              <a:t>Haitian Creole</a:t>
            </a:r>
          </a:p>
          <a:p>
            <a:pPr>
              <a:spcAft>
                <a:spcPts val="0"/>
              </a:spcAft>
              <a:buFont typeface="Arial" panose="020B0604020202020204" pitchFamily="34" charset="0"/>
              <a:buChar char="•"/>
            </a:pPr>
            <a:r>
              <a:rPr lang="en-US" sz="1600" dirty="0"/>
              <a:t>Hungarian</a:t>
            </a:r>
          </a:p>
          <a:p>
            <a:pPr>
              <a:spcAft>
                <a:spcPts val="0"/>
              </a:spcAft>
              <a:buFont typeface="Arial" panose="020B0604020202020204" pitchFamily="34" charset="0"/>
              <a:buChar char="•"/>
            </a:pPr>
            <a:r>
              <a:rPr lang="en-US" sz="1600" dirty="0"/>
              <a:t>Italian</a:t>
            </a:r>
          </a:p>
          <a:p>
            <a:pPr>
              <a:spcAft>
                <a:spcPts val="0"/>
              </a:spcAft>
              <a:buFont typeface="Arial" panose="020B0604020202020204" pitchFamily="34" charset="0"/>
              <a:buChar char="•"/>
            </a:pPr>
            <a:r>
              <a:rPr lang="en-US" sz="1600" dirty="0"/>
              <a:t>Modern Greek</a:t>
            </a:r>
          </a:p>
          <a:p>
            <a:pPr>
              <a:spcAft>
                <a:spcPts val="0"/>
              </a:spcAft>
              <a:buFont typeface="Arial" panose="020B0604020202020204" pitchFamily="34" charset="0"/>
              <a:buChar char="•"/>
            </a:pPr>
            <a:r>
              <a:rPr lang="en-US" sz="1600" dirty="0"/>
              <a:t>Norwegian</a:t>
            </a:r>
          </a:p>
          <a:p>
            <a:pPr>
              <a:spcAft>
                <a:spcPts val="0"/>
              </a:spcAft>
              <a:buFont typeface="Arial" panose="020B0604020202020204" pitchFamily="34" charset="0"/>
              <a:buChar char="•"/>
            </a:pPr>
            <a:r>
              <a:rPr lang="en-US" sz="1600" dirty="0"/>
              <a:t>Polish</a:t>
            </a:r>
          </a:p>
          <a:p>
            <a:pPr>
              <a:spcAft>
                <a:spcPts val="0"/>
              </a:spcAft>
              <a:buFont typeface="Arial" panose="020B0604020202020204" pitchFamily="34" charset="0"/>
              <a:buChar char="•"/>
            </a:pPr>
            <a:r>
              <a:rPr lang="en-US" sz="1600" dirty="0"/>
              <a:t>Portuguese</a:t>
            </a:r>
          </a:p>
          <a:p>
            <a:pPr>
              <a:spcAft>
                <a:spcPts val="0"/>
              </a:spcAft>
              <a:buClr>
                <a:srgbClr val="808080"/>
              </a:buClr>
              <a:buFont typeface="Arial" panose="020B0604020202020204" pitchFamily="34" charset="0"/>
              <a:buChar char="•"/>
            </a:pPr>
            <a:r>
              <a:rPr lang="en-US" sz="1600" dirty="0"/>
              <a:t>Estonian*</a:t>
            </a:r>
          </a:p>
          <a:p>
            <a:pPr>
              <a:spcAft>
                <a:spcPts val="0"/>
              </a:spcAft>
              <a:buClr>
                <a:srgbClr val="808080"/>
              </a:buClr>
              <a:buFont typeface="Arial" panose="020B0604020202020204" pitchFamily="34" charset="0"/>
              <a:buChar char="•"/>
            </a:pPr>
            <a:r>
              <a:rPr lang="en-US" sz="1600" dirty="0"/>
              <a:t>Finnish*</a:t>
            </a:r>
          </a:p>
          <a:p>
            <a:pPr>
              <a:spcAft>
                <a:spcPts val="0"/>
              </a:spcAft>
              <a:buClr>
                <a:srgbClr val="808080"/>
              </a:buClr>
              <a:buFont typeface="Arial" panose="020B0604020202020204" pitchFamily="34" charset="0"/>
              <a:buChar char="•"/>
            </a:pPr>
            <a:r>
              <a:rPr lang="en-US" sz="1600" dirty="0"/>
              <a:t>Ukrainian*</a:t>
            </a:r>
          </a:p>
          <a:p>
            <a:pPr>
              <a:spcAft>
                <a:spcPts val="0"/>
              </a:spcAft>
              <a:buClr>
                <a:srgbClr val="808080"/>
              </a:buClr>
              <a:buFont typeface="Arial" panose="020B0604020202020204" pitchFamily="34" charset="0"/>
              <a:buChar char="•"/>
            </a:pPr>
            <a:endParaRPr lang="en-US" sz="1600" dirty="0"/>
          </a:p>
          <a:p>
            <a:pPr>
              <a:spcAft>
                <a:spcPts val="0"/>
              </a:spcAft>
              <a:buClr>
                <a:srgbClr val="808080"/>
              </a:buClr>
              <a:buFont typeface="Arial" panose="020B0604020202020204" pitchFamily="34" charset="0"/>
              <a:buChar char="•"/>
            </a:pPr>
            <a:endParaRPr lang="en-US" sz="1600" dirty="0"/>
          </a:p>
          <a:p>
            <a:pPr marL="0" indent="0">
              <a:spcAft>
                <a:spcPts val="0"/>
              </a:spcAft>
              <a:buClr>
                <a:srgbClr val="808080"/>
              </a:buClr>
              <a:buNone/>
            </a:pPr>
            <a:r>
              <a:rPr lang="en-US" dirty="0"/>
              <a:t>*Available for Summer FLAS only</a:t>
            </a:r>
          </a:p>
          <a:p>
            <a:pPr marL="0" indent="0">
              <a:spcAft>
                <a:spcPts val="0"/>
              </a:spcAft>
              <a:buClr>
                <a:srgbClr val="808080"/>
              </a:buClr>
              <a:buNone/>
            </a:pPr>
            <a:endParaRPr lang="en-US" sz="6400" dirty="0"/>
          </a:p>
        </p:txBody>
      </p:sp>
      <p:pic>
        <p:nvPicPr>
          <p:cNvPr id="6" name="Picture 5">
            <a:extLst>
              <a:ext uri="{FF2B5EF4-FFF2-40B4-BE49-F238E27FC236}">
                <a16:creationId xmlns:a16="http://schemas.microsoft.com/office/drawing/2014/main" id="{CB2B3A16-2339-4CDD-9277-59DEF632B2C3}"/>
              </a:ext>
              <a:ext uri="{C183D7F6-B498-43B3-948B-1728B52AA6E4}">
                <adec:decorative xmlns:adec="http://schemas.microsoft.com/office/drawing/2017/decorative" val="1"/>
              </a:ext>
            </a:extLst>
          </p:cNvPr>
          <p:cNvPicPr>
            <a:picLocks noChangeAspect="1"/>
          </p:cNvPicPr>
          <p:nvPr/>
        </p:nvPicPr>
        <p:blipFill rotWithShape="1">
          <a:blip r:embed="rId2"/>
          <a:srcRect l="5794" t="21974" r="56277" b="16324"/>
          <a:stretch/>
        </p:blipFill>
        <p:spPr>
          <a:xfrm>
            <a:off x="5544766" y="2620223"/>
            <a:ext cx="2797694" cy="18204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8385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1800" b="0" dirty="0"/>
              <a:t>Hamilton Lugar School FLAS-Granting Centers</a:t>
            </a:r>
            <a:br>
              <a:rPr lang="en-US" dirty="0"/>
            </a:br>
            <a:r>
              <a:rPr lang="en-US" dirty="0"/>
              <a:t>Center for the Study of Global Change</a:t>
            </a:r>
          </a:p>
        </p:txBody>
      </p:sp>
      <p:sp>
        <p:nvSpPr>
          <p:cNvPr id="4" name="Content Placeholder 3"/>
          <p:cNvSpPr>
            <a:spLocks noGrp="1"/>
          </p:cNvSpPr>
          <p:nvPr>
            <p:ph idx="1"/>
          </p:nvPr>
        </p:nvSpPr>
        <p:spPr>
          <a:xfrm>
            <a:off x="366818" y="1897837"/>
            <a:ext cx="8330408" cy="314421"/>
          </a:xfrm>
        </p:spPr>
        <p:txBody>
          <a:bodyPr vert="horz" lIns="91440" tIns="45720" rIns="91440" bIns="45720" numCol="3" rtlCol="0" anchor="t">
            <a:normAutofit fontScale="25000" lnSpcReduction="20000"/>
          </a:bodyPr>
          <a:lstStyle/>
          <a:p>
            <a:pPr>
              <a:spcAft>
                <a:spcPts val="0"/>
              </a:spcAft>
              <a:buFont typeface="Arial" panose="020B0604020202020204" pitchFamily="34" charset="0"/>
              <a:buChar char="•"/>
            </a:pPr>
            <a:r>
              <a:rPr lang="en-US" sz="6400" dirty="0"/>
              <a:t> 	  Arabic</a:t>
            </a:r>
          </a:p>
          <a:p>
            <a:pPr>
              <a:spcAft>
                <a:spcPts val="0"/>
              </a:spcAft>
              <a:buFont typeface="Arial" panose="020B0604020202020204" pitchFamily="34" charset="0"/>
              <a:buChar char="•"/>
            </a:pPr>
            <a:r>
              <a:rPr lang="en-US" sz="6400" dirty="0"/>
              <a:t>    </a:t>
            </a:r>
            <a:r>
              <a:rPr lang="en-US" sz="6400" dirty="0" err="1"/>
              <a:t>Bamana</a:t>
            </a:r>
            <a:endParaRPr lang="en-US" sz="6400" dirty="0"/>
          </a:p>
          <a:p>
            <a:pPr>
              <a:spcAft>
                <a:spcPts val="0"/>
              </a:spcAft>
              <a:buFont typeface="Arial" panose="020B0604020202020204" pitchFamily="34" charset="0"/>
              <a:buChar char="•"/>
            </a:pPr>
            <a:r>
              <a:rPr lang="en-US" sz="6400" dirty="0"/>
              <a:t>    Chinese (Mandarin)</a:t>
            </a:r>
          </a:p>
          <a:p>
            <a:pPr>
              <a:spcAft>
                <a:spcPts val="0"/>
              </a:spcAft>
              <a:buFont typeface="Arial" panose="020B0604020202020204" pitchFamily="34" charset="0"/>
              <a:buChar char="•"/>
            </a:pPr>
            <a:r>
              <a:rPr lang="en-US" sz="6400" dirty="0"/>
              <a:t>    Hindi</a:t>
            </a:r>
          </a:p>
          <a:p>
            <a:pPr>
              <a:spcAft>
                <a:spcPts val="0"/>
              </a:spcAft>
              <a:buFont typeface="Arial" panose="020B0604020202020204" pitchFamily="34" charset="0"/>
              <a:buChar char="•"/>
            </a:pPr>
            <a:r>
              <a:rPr lang="en-US" sz="6400" dirty="0"/>
              <a:t>    Italian</a:t>
            </a:r>
          </a:p>
          <a:p>
            <a:pPr marL="0" indent="0">
              <a:spcAft>
                <a:spcPts val="0"/>
              </a:spcAft>
              <a:buNone/>
            </a:pPr>
            <a:endParaRPr lang="en-US" sz="6400" dirty="0"/>
          </a:p>
          <a:p>
            <a:pPr>
              <a:spcAft>
                <a:spcPts val="0"/>
              </a:spcAft>
              <a:buFont typeface="Arial" panose="020B0604020202020204" pitchFamily="34" charset="0"/>
              <a:buChar char="•"/>
            </a:pPr>
            <a:r>
              <a:rPr lang="en-US" sz="6400" dirty="0"/>
              <a:t>    Japanese</a:t>
            </a:r>
          </a:p>
          <a:p>
            <a:pPr>
              <a:spcAft>
                <a:spcPts val="0"/>
              </a:spcAft>
              <a:buFont typeface="Arial" panose="020B0604020202020204" pitchFamily="34" charset="0"/>
              <a:buChar char="•"/>
            </a:pPr>
            <a:r>
              <a:rPr lang="en-US" sz="6400" dirty="0"/>
              <a:t>    Korean</a:t>
            </a:r>
            <a:endParaRPr lang="en-US" sz="4400" dirty="0"/>
          </a:p>
          <a:p>
            <a:pPr>
              <a:spcAft>
                <a:spcPts val="0"/>
              </a:spcAft>
              <a:buFont typeface="Arial" panose="020B0604020202020204" pitchFamily="34" charset="0"/>
              <a:buChar char="•"/>
            </a:pPr>
            <a:r>
              <a:rPr lang="en-US" sz="6400" dirty="0"/>
              <a:t>    Persian</a:t>
            </a:r>
          </a:p>
          <a:p>
            <a:pPr>
              <a:spcAft>
                <a:spcPts val="0"/>
              </a:spcAft>
              <a:buFont typeface="Arial" panose="020B0604020202020204" pitchFamily="34" charset="0"/>
              <a:buChar char="•"/>
            </a:pPr>
            <a:r>
              <a:rPr lang="en-US" sz="6400" dirty="0"/>
              <a:t>    Portuguese</a:t>
            </a:r>
          </a:p>
          <a:p>
            <a:pPr>
              <a:spcAft>
                <a:spcPts val="0"/>
              </a:spcAft>
              <a:buFont typeface="Arial" panose="020B0604020202020204" pitchFamily="34" charset="0"/>
              <a:buChar char="•"/>
            </a:pPr>
            <a:r>
              <a:rPr lang="en-US" sz="6400" dirty="0"/>
              <a:t>    Russian</a:t>
            </a:r>
          </a:p>
          <a:p>
            <a:pPr marL="0" indent="0">
              <a:spcAft>
                <a:spcPts val="0"/>
              </a:spcAft>
              <a:buNone/>
            </a:pPr>
            <a:endParaRPr lang="en-US" sz="6400" dirty="0"/>
          </a:p>
          <a:p>
            <a:pPr>
              <a:spcAft>
                <a:spcPts val="0"/>
              </a:spcAft>
              <a:buFont typeface="Arial" panose="020B0604020202020204" pitchFamily="34" charset="0"/>
              <a:buChar char="•"/>
            </a:pPr>
            <a:r>
              <a:rPr lang="en-US" sz="6400" dirty="0"/>
              <a:t>    Swahili</a:t>
            </a:r>
          </a:p>
          <a:p>
            <a:pPr>
              <a:spcAft>
                <a:spcPts val="0"/>
              </a:spcAft>
              <a:buFont typeface="Arial" panose="020B0604020202020204" pitchFamily="34" charset="0"/>
              <a:buChar char="•"/>
            </a:pPr>
            <a:r>
              <a:rPr lang="en-US" sz="6400" dirty="0"/>
              <a:t>    Turkish</a:t>
            </a:r>
          </a:p>
          <a:p>
            <a:pPr>
              <a:spcAft>
                <a:spcPts val="0"/>
              </a:spcAft>
              <a:buFont typeface="Arial" panose="020B0604020202020204" pitchFamily="34" charset="0"/>
              <a:buChar char="•"/>
            </a:pPr>
            <a:r>
              <a:rPr lang="en-US" sz="6400" dirty="0"/>
              <a:t>    Urdu</a:t>
            </a:r>
          </a:p>
          <a:p>
            <a:pPr marL="0" indent="0">
              <a:spcAft>
                <a:spcPts val="0"/>
              </a:spcAft>
              <a:buNone/>
            </a:pPr>
            <a:endParaRPr lang="en-US" dirty="0"/>
          </a:p>
        </p:txBody>
      </p:sp>
      <p:sp>
        <p:nvSpPr>
          <p:cNvPr id="6" name="TextBox 5"/>
          <p:cNvSpPr txBox="1"/>
          <p:nvPr/>
        </p:nvSpPr>
        <p:spPr>
          <a:xfrm>
            <a:off x="529827" y="3236158"/>
            <a:ext cx="5802147" cy="738664"/>
          </a:xfrm>
          <a:prstGeom prst="rect">
            <a:avLst/>
          </a:prstGeom>
          <a:noFill/>
        </p:spPr>
        <p:txBody>
          <a:bodyPr wrap="square" rtlCol="0">
            <a:spAutoFit/>
          </a:bodyPr>
          <a:lstStyle/>
          <a:p>
            <a:r>
              <a:rPr lang="en-US" sz="1400" dirty="0"/>
              <a:t>The Global Center can also seek approval for additional languages assuming your research or areas of study are transnational, cross-regional, comparative, or global. </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449961" y="2919545"/>
            <a:ext cx="2481324" cy="1679665"/>
          </a:xfrm>
          <a:prstGeom prst="rect">
            <a:avLst/>
          </a:prstGeom>
        </p:spPr>
      </p:pic>
    </p:spTree>
    <p:extLst>
      <p:ext uri="{BB962C8B-B14F-4D97-AF65-F5344CB8AC3E}">
        <p14:creationId xmlns:p14="http://schemas.microsoft.com/office/powerpoint/2010/main" val="397094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5476" y="893972"/>
            <a:ext cx="8004391" cy="699065"/>
          </a:xfrm>
        </p:spPr>
        <p:txBody>
          <a:bodyPr>
            <a:normAutofit fontScale="90000"/>
          </a:bodyPr>
          <a:lstStyle/>
          <a:p>
            <a:pPr lvl="0">
              <a:spcBef>
                <a:spcPts val="0"/>
              </a:spcBef>
              <a:buClr>
                <a:prstClr val="black">
                  <a:lumMod val="50000"/>
                  <a:lumOff val="50000"/>
                </a:prstClr>
              </a:buClr>
              <a:buSzPct val="100000"/>
            </a:pPr>
            <a:r>
              <a:rPr lang="en-US" sz="1800" b="0" dirty="0"/>
              <a:t>Hamilton Lugar School</a:t>
            </a:r>
            <a:br>
              <a:rPr lang="en-US" dirty="0"/>
            </a:br>
            <a:r>
              <a:rPr lang="en-US" dirty="0"/>
              <a:t>Language Workshop</a:t>
            </a:r>
            <a:br>
              <a:rPr lang="en-US" dirty="0"/>
            </a:br>
            <a:r>
              <a:rPr lang="en-US" sz="1800" b="0" dirty="0"/>
              <a:t>languageworkshop.indiana.edu</a:t>
            </a:r>
            <a:br>
              <a:rPr lang="en-US" sz="1700" kern="1200" dirty="0">
                <a:solidFill>
                  <a:srgbClr val="690304"/>
                </a:solidFill>
                <a:ea typeface="+mn-ea"/>
              </a:rPr>
            </a:br>
            <a:endParaRPr lang="en-US" dirty="0"/>
          </a:p>
        </p:txBody>
      </p:sp>
      <p:sp>
        <p:nvSpPr>
          <p:cNvPr id="4" name="Content Placeholder 3"/>
          <p:cNvSpPr>
            <a:spLocks noGrp="1"/>
          </p:cNvSpPr>
          <p:nvPr>
            <p:ph idx="1"/>
          </p:nvPr>
        </p:nvSpPr>
        <p:spPr>
          <a:xfrm>
            <a:off x="445476" y="1937616"/>
            <a:ext cx="8330408" cy="2646683"/>
          </a:xfrm>
        </p:spPr>
        <p:txBody>
          <a:bodyPr numCol="2">
            <a:normAutofit fontScale="85000" lnSpcReduction="20000"/>
          </a:bodyPr>
          <a:lstStyle/>
          <a:p>
            <a:pPr marL="285750" indent="-285750">
              <a:spcAft>
                <a:spcPts val="0"/>
              </a:spcAft>
              <a:buFont typeface="Arial" panose="020B0604020202020204" pitchFamily="34" charset="0"/>
              <a:buChar char="•"/>
            </a:pPr>
            <a:r>
              <a:rPr lang="en-US" sz="1600" dirty="0"/>
              <a:t>Arabic</a:t>
            </a:r>
          </a:p>
          <a:p>
            <a:pPr marL="285750" indent="-285750">
              <a:spcAft>
                <a:spcPts val="0"/>
              </a:spcAft>
              <a:buFont typeface="Arial" panose="020B0604020202020204" pitchFamily="34" charset="0"/>
              <a:buChar char="•"/>
            </a:pPr>
            <a:r>
              <a:rPr lang="en-US" sz="1600" dirty="0"/>
              <a:t>Azerbaijani</a:t>
            </a:r>
          </a:p>
          <a:p>
            <a:pPr marL="285750" indent="-285750">
              <a:spcAft>
                <a:spcPts val="0"/>
              </a:spcAft>
              <a:buFont typeface="Arial" panose="020B0604020202020204" pitchFamily="34" charset="0"/>
              <a:buChar char="•"/>
            </a:pPr>
            <a:r>
              <a:rPr lang="en-US" sz="1600" dirty="0"/>
              <a:t>Bosnian/Croatian/Serbian</a:t>
            </a:r>
          </a:p>
          <a:p>
            <a:pPr marL="285750" indent="-285750">
              <a:spcAft>
                <a:spcPts val="0"/>
              </a:spcAft>
              <a:buFont typeface="Arial" panose="020B0604020202020204" pitchFamily="34" charset="0"/>
              <a:buChar char="•"/>
            </a:pPr>
            <a:r>
              <a:rPr lang="en-US" sz="1600" dirty="0"/>
              <a:t>Chinese</a:t>
            </a:r>
          </a:p>
          <a:p>
            <a:pPr marL="285750" indent="-285750">
              <a:spcAft>
                <a:spcPts val="0"/>
              </a:spcAft>
              <a:buFont typeface="Arial" panose="020B0604020202020204" pitchFamily="34" charset="0"/>
              <a:buChar char="•"/>
            </a:pPr>
            <a:r>
              <a:rPr lang="en-US" sz="1600" dirty="0"/>
              <a:t>Chuvash</a:t>
            </a:r>
          </a:p>
          <a:p>
            <a:pPr marL="285750" indent="-285750">
              <a:spcAft>
                <a:spcPts val="0"/>
              </a:spcAft>
              <a:buFont typeface="Arial" panose="020B0604020202020204" pitchFamily="34" charset="0"/>
              <a:buChar char="•"/>
            </a:pPr>
            <a:r>
              <a:rPr lang="en-US" sz="1600" dirty="0"/>
              <a:t>Dutch</a:t>
            </a:r>
          </a:p>
          <a:p>
            <a:pPr marL="285750" indent="-285750">
              <a:spcAft>
                <a:spcPts val="0"/>
              </a:spcAft>
              <a:buFont typeface="Arial" panose="020B0604020202020204" pitchFamily="34" charset="0"/>
              <a:buChar char="•"/>
            </a:pPr>
            <a:r>
              <a:rPr lang="en-US" sz="1600" dirty="0"/>
              <a:t>Estonian</a:t>
            </a:r>
          </a:p>
          <a:p>
            <a:pPr marL="285750" indent="-285750">
              <a:spcAft>
                <a:spcPts val="0"/>
              </a:spcAft>
              <a:buFont typeface="Arial" panose="020B0604020202020204" pitchFamily="34" charset="0"/>
              <a:buChar char="•"/>
            </a:pPr>
            <a:r>
              <a:rPr lang="en-US" sz="1600" dirty="0"/>
              <a:t>Finnish</a:t>
            </a:r>
          </a:p>
          <a:p>
            <a:pPr marL="285750" indent="-285750">
              <a:spcAft>
                <a:spcPts val="0"/>
              </a:spcAft>
              <a:buFont typeface="Arial" panose="020B0604020202020204" pitchFamily="34" charset="0"/>
              <a:buChar char="•"/>
            </a:pPr>
            <a:r>
              <a:rPr lang="en-US" sz="1600" dirty="0"/>
              <a:t>Hungarian</a:t>
            </a:r>
          </a:p>
          <a:p>
            <a:pPr marL="285750" indent="-285750">
              <a:spcAft>
                <a:spcPts val="0"/>
              </a:spcAft>
              <a:buFont typeface="Arial" panose="020B0604020202020204" pitchFamily="34" charset="0"/>
              <a:buChar char="•"/>
            </a:pPr>
            <a:r>
              <a:rPr lang="en-US" sz="1600" dirty="0"/>
              <a:t>Japanese</a:t>
            </a:r>
          </a:p>
          <a:p>
            <a:pPr marL="285750" indent="-285750">
              <a:spcAft>
                <a:spcPts val="0"/>
              </a:spcAft>
              <a:buFont typeface="Arial" panose="020B0604020202020204" pitchFamily="34" charset="0"/>
              <a:buChar char="•"/>
            </a:pPr>
            <a:r>
              <a:rPr lang="en-US" sz="1600" dirty="0"/>
              <a:t>Korean</a:t>
            </a:r>
          </a:p>
          <a:p>
            <a:pPr marL="285750" indent="-285750">
              <a:spcAft>
                <a:spcPts val="0"/>
              </a:spcAft>
              <a:buFont typeface="Arial" panose="020B0604020202020204" pitchFamily="34" charset="0"/>
              <a:buChar char="•"/>
            </a:pPr>
            <a:r>
              <a:rPr lang="en-US" sz="1600" dirty="0"/>
              <a:t>Kurdish</a:t>
            </a:r>
          </a:p>
          <a:p>
            <a:pPr marL="285750" indent="-285750">
              <a:spcAft>
                <a:spcPts val="0"/>
              </a:spcAft>
              <a:buFont typeface="Arial" panose="020B0604020202020204" pitchFamily="34" charset="0"/>
              <a:buChar char="•"/>
            </a:pPr>
            <a:r>
              <a:rPr lang="en-US" sz="1600" dirty="0"/>
              <a:t>Kyrgyz</a:t>
            </a:r>
          </a:p>
          <a:p>
            <a:pPr marL="285750" indent="-285750">
              <a:spcAft>
                <a:spcPts val="0"/>
              </a:spcAft>
              <a:buFont typeface="Arial" panose="020B0604020202020204" pitchFamily="34" charset="0"/>
              <a:buChar char="•"/>
            </a:pPr>
            <a:r>
              <a:rPr lang="en-US" sz="1600" dirty="0"/>
              <a:t>Latvian</a:t>
            </a:r>
          </a:p>
          <a:p>
            <a:pPr marL="285750" indent="-285750">
              <a:spcAft>
                <a:spcPts val="0"/>
              </a:spcAft>
              <a:buFont typeface="Arial" panose="020B0604020202020204" pitchFamily="34" charset="0"/>
              <a:buChar char="•"/>
            </a:pPr>
            <a:r>
              <a:rPr lang="en-US" sz="1600" dirty="0"/>
              <a:t>Lithuanian</a:t>
            </a:r>
          </a:p>
          <a:p>
            <a:pPr marL="285750" indent="-285750">
              <a:spcAft>
                <a:spcPts val="0"/>
              </a:spcAft>
              <a:buFont typeface="Arial" panose="020B0604020202020204" pitchFamily="34" charset="0"/>
              <a:buChar char="•"/>
            </a:pPr>
            <a:r>
              <a:rPr lang="en-US" sz="1600" dirty="0"/>
              <a:t>Mongolian</a:t>
            </a:r>
          </a:p>
          <a:p>
            <a:pPr marL="285750" indent="-285750">
              <a:spcAft>
                <a:spcPts val="0"/>
              </a:spcAft>
              <a:buFont typeface="Arial" panose="020B0604020202020204" pitchFamily="34" charset="0"/>
              <a:buChar char="•"/>
            </a:pPr>
            <a:r>
              <a:rPr lang="en-US" sz="1600" dirty="0"/>
              <a:t>Navajo</a:t>
            </a:r>
          </a:p>
          <a:p>
            <a:pPr marL="285750" indent="-285750">
              <a:spcAft>
                <a:spcPts val="0"/>
              </a:spcAft>
              <a:buFont typeface="Arial" panose="020B0604020202020204" pitchFamily="34" charset="0"/>
              <a:buChar char="•"/>
            </a:pPr>
            <a:r>
              <a:rPr lang="en-US" sz="1600" dirty="0"/>
              <a:t>Norwegian</a:t>
            </a:r>
          </a:p>
          <a:p>
            <a:pPr marL="285750" indent="-285750">
              <a:spcAft>
                <a:spcPts val="0"/>
              </a:spcAft>
              <a:buFont typeface="Arial" panose="020B0604020202020204" pitchFamily="34" charset="0"/>
              <a:buChar char="•"/>
            </a:pPr>
            <a:r>
              <a:rPr lang="en-US" sz="1600" dirty="0"/>
              <a:t>Pashto</a:t>
            </a:r>
          </a:p>
          <a:p>
            <a:pPr marL="285750" indent="-285750">
              <a:spcAft>
                <a:spcPts val="0"/>
              </a:spcAft>
              <a:buFont typeface="Arial" panose="020B0604020202020204" pitchFamily="34" charset="0"/>
              <a:buChar char="•"/>
            </a:pPr>
            <a:r>
              <a:rPr lang="en-US" sz="1600" dirty="0"/>
              <a:t>Persian</a:t>
            </a:r>
          </a:p>
          <a:p>
            <a:pPr marL="285750" indent="-285750">
              <a:spcAft>
                <a:spcPts val="0"/>
              </a:spcAft>
              <a:buFont typeface="Arial" panose="020B0604020202020204" pitchFamily="34" charset="0"/>
              <a:buChar char="•"/>
            </a:pPr>
            <a:r>
              <a:rPr lang="en-US" sz="1600" dirty="0"/>
              <a:t>Polish</a:t>
            </a:r>
          </a:p>
          <a:p>
            <a:pPr marL="285750" indent="-285750">
              <a:spcAft>
                <a:spcPts val="0"/>
              </a:spcAft>
              <a:buFont typeface="Arial" panose="020B0604020202020204" pitchFamily="34" charset="0"/>
              <a:buChar char="•"/>
            </a:pPr>
            <a:r>
              <a:rPr lang="en-US" sz="1600" dirty="0"/>
              <a:t>Russian</a:t>
            </a:r>
          </a:p>
          <a:p>
            <a:pPr marL="285750" indent="-285750">
              <a:spcAft>
                <a:spcPts val="0"/>
              </a:spcAft>
              <a:buFont typeface="Arial" panose="020B0604020202020204" pitchFamily="34" charset="0"/>
              <a:buChar char="•"/>
            </a:pPr>
            <a:r>
              <a:rPr lang="en-US" sz="1600" dirty="0"/>
              <a:t>Swahili</a:t>
            </a:r>
          </a:p>
          <a:p>
            <a:pPr marL="285750" indent="-285750">
              <a:spcAft>
                <a:spcPts val="0"/>
              </a:spcAft>
              <a:buFont typeface="Arial" panose="020B0604020202020204" pitchFamily="34" charset="0"/>
              <a:buChar char="•"/>
            </a:pPr>
            <a:r>
              <a:rPr lang="en-US" sz="1600" dirty="0"/>
              <a:t>Turkish</a:t>
            </a:r>
          </a:p>
          <a:p>
            <a:pPr marL="285750" indent="-285750">
              <a:spcAft>
                <a:spcPts val="0"/>
              </a:spcAft>
              <a:buFont typeface="Arial" panose="020B0604020202020204" pitchFamily="34" charset="0"/>
              <a:buChar char="•"/>
            </a:pPr>
            <a:r>
              <a:rPr lang="en-US" sz="1600" dirty="0"/>
              <a:t>Ukrainian</a:t>
            </a:r>
          </a:p>
          <a:p>
            <a:pPr marL="285750" indent="-285750">
              <a:spcAft>
                <a:spcPts val="0"/>
              </a:spcAft>
              <a:buFont typeface="Arial" panose="020B0604020202020204" pitchFamily="34" charset="0"/>
              <a:buChar char="•"/>
            </a:pPr>
            <a:r>
              <a:rPr lang="en-US" sz="1600" dirty="0"/>
              <a:t>Uzbek</a:t>
            </a:r>
          </a:p>
          <a:p>
            <a:pPr marL="285750" indent="-285750">
              <a:spcAft>
                <a:spcPts val="0"/>
              </a:spcAft>
              <a:buFont typeface="Arial" panose="020B0604020202020204" pitchFamily="34" charset="0"/>
              <a:buChar char="•"/>
            </a:pPr>
            <a:r>
              <a:rPr lang="en-US" sz="1600" dirty="0"/>
              <a:t>Vietnamese</a:t>
            </a:r>
          </a:p>
          <a:p>
            <a:pPr marL="285750" indent="-285750">
              <a:spcAft>
                <a:spcPts val="0"/>
              </a:spcAft>
              <a:buFont typeface="Arial" panose="020B0604020202020204" pitchFamily="34" charset="0"/>
              <a:buChar char="•"/>
            </a:pPr>
            <a:endParaRPr lang="en-US" sz="1600" b="1" dirty="0"/>
          </a:p>
        </p:txBody>
      </p:sp>
      <p:pic>
        <p:nvPicPr>
          <p:cNvPr id="6" name="Picture 5" descr="Opportunities for summer study"/>
          <p:cNvPicPr>
            <a:picLocks noChangeAspect="1"/>
          </p:cNvPicPr>
          <p:nvPr/>
        </p:nvPicPr>
        <p:blipFill>
          <a:blip r:embed="rId2"/>
          <a:stretch>
            <a:fillRect/>
          </a:stretch>
        </p:blipFill>
        <p:spPr>
          <a:xfrm>
            <a:off x="445476" y="1554698"/>
            <a:ext cx="3426249" cy="402371"/>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34402" y="230833"/>
            <a:ext cx="2096980" cy="2116044"/>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534402" y="2413685"/>
            <a:ext cx="2151277" cy="2170614"/>
          </a:xfrm>
          <a:prstGeom prst="rect">
            <a:avLst/>
          </a:prstGeom>
        </p:spPr>
      </p:pic>
    </p:spTree>
    <p:extLst>
      <p:ext uri="{BB962C8B-B14F-4D97-AF65-F5344CB8AC3E}">
        <p14:creationId xmlns:p14="http://schemas.microsoft.com/office/powerpoint/2010/main" val="426863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
                                            <p:txEl>
                                              <p:pRg st="17" end="1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
                                            <p:txEl>
                                              <p:pRg st="18" end="1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
                                            <p:txEl>
                                              <p:pRg st="19" end="19"/>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
                                            <p:txEl>
                                              <p:pRg st="20" end="2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
                                            <p:txEl>
                                              <p:pRg st="21" end="21"/>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
                                            <p:txEl>
                                              <p:pRg st="22" end="22"/>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
                                            <p:txEl>
                                              <p:pRg st="23" end="23"/>
                                            </p:txEl>
                                          </p:spTgt>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4">
                                            <p:txEl>
                                              <p:pRg st="24" end="24"/>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
                                            <p:txEl>
                                              <p:pRg st="25" end="25"/>
                                            </p:txEl>
                                          </p:spTgt>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4">
                                            <p:txEl>
                                              <p:pRg st="26" end="2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2700" dirty="0"/>
              <a:t>Foreign Language and Area Studies (FLAS) Awards</a:t>
            </a:r>
            <a:endParaRPr lang="en-US" dirty="0"/>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pPr marL="0" indent="0">
              <a:buNone/>
            </a:pPr>
            <a:r>
              <a:rPr lang="en-US" dirty="0"/>
              <a:t>FLAS awards are funded by the United States Department of Education in support of students studying less commonly taught languages and cultures, in particular those considered to be of critical interest to the United States: almost any language except German, French, &amp; Spanish.</a:t>
            </a:r>
          </a:p>
          <a:p>
            <a:pPr marL="0" indent="0">
              <a:buNone/>
            </a:pPr>
            <a:endParaRPr lang="en-US" dirty="0"/>
          </a:p>
          <a:p>
            <a:pPr marL="0" indent="0">
              <a:buNone/>
            </a:pPr>
            <a:endParaRPr lang="en-US" dirty="0"/>
          </a:p>
          <a:p>
            <a:pPr marL="0" indent="0">
              <a:buNone/>
            </a:pPr>
            <a:r>
              <a:rPr lang="en-US" dirty="0"/>
              <a:t>FLAS is intended for students who plan to make their careers in college or university teaching, government service, or other employment where knowledge of foreign languages and cultures is a prerequisite for success.</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611418" y="2584591"/>
            <a:ext cx="3610642" cy="703612"/>
          </a:xfrm>
          <a:prstGeom prst="rect">
            <a:avLst/>
          </a:prstGeom>
        </p:spPr>
      </p:pic>
    </p:spTree>
    <p:extLst>
      <p:ext uri="{BB962C8B-B14F-4D97-AF65-F5344CB8AC3E}">
        <p14:creationId xmlns:p14="http://schemas.microsoft.com/office/powerpoint/2010/main" val="399055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txBox="1">
            <a:spLocks/>
          </p:cNvSpPr>
          <p:nvPr/>
        </p:nvSpPr>
        <p:spPr>
          <a:xfrm>
            <a:off x="2820766" y="2025445"/>
            <a:ext cx="3894666" cy="2472252"/>
          </a:xfrm>
          <a:prstGeom prst="rect">
            <a:avLst/>
          </a:prstGeom>
        </p:spPr>
        <p:txBody>
          <a:bodyPr/>
          <a:lstStyle>
            <a:lvl1pPr marL="342900" indent="-342900" algn="l" defTabSz="457200" rtl="0" eaLnBrk="1" latinLnBrk="0" hangingPunct="1">
              <a:lnSpc>
                <a:spcPct val="100000"/>
              </a:lnSpc>
              <a:spcBef>
                <a:spcPts val="0"/>
              </a:spcBef>
              <a:spcAft>
                <a:spcPts val="1800"/>
              </a:spcAft>
              <a:buClr>
                <a:schemeClr val="tx1">
                  <a:lumMod val="50000"/>
                  <a:lumOff val="50000"/>
                </a:schemeClr>
              </a:buClr>
              <a:buSzPct val="100000"/>
              <a:buFont typeface="Wingdings" charset="2"/>
              <a:buChar char="§"/>
              <a:defRPr sz="1800" kern="1200">
                <a:solidFill>
                  <a:schemeClr val="tx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Wingdings" charset="2"/>
              <a:buNone/>
            </a:pPr>
            <a:endParaRPr lang="en-US" dirty="0"/>
          </a:p>
          <a:p>
            <a:pPr marL="0" indent="0" algn="ctr">
              <a:buFont typeface="Wingdings" charset="2"/>
              <a:buNone/>
            </a:pPr>
            <a:endParaRPr lang="en-US" dirty="0"/>
          </a:p>
          <a:p>
            <a:pPr marL="0" indent="0" algn="ctr">
              <a:buFont typeface="Wingdings" charset="2"/>
              <a:buNone/>
            </a:pPr>
            <a:r>
              <a:rPr lang="en-US" sz="2000" dirty="0">
                <a:solidFill>
                  <a:schemeClr val="bg1"/>
                </a:solidFill>
              </a:rPr>
              <a:t>go.iu.edu/IUFLAS</a:t>
            </a:r>
          </a:p>
          <a:p>
            <a:pPr marL="0" indent="0" algn="ctr">
              <a:buFont typeface="Wingdings" charset="2"/>
              <a:buNone/>
            </a:pPr>
            <a:r>
              <a:rPr lang="en-US" sz="2000" dirty="0">
                <a:solidFill>
                  <a:schemeClr val="bg1"/>
                </a:solidFill>
              </a:rPr>
              <a:t>FLAS@iu.edu</a:t>
            </a:r>
          </a:p>
          <a:p>
            <a:endParaRPr lang="en-US" dirty="0"/>
          </a:p>
        </p:txBody>
      </p:sp>
    </p:spTree>
    <p:extLst>
      <p:ext uri="{BB962C8B-B14F-4D97-AF65-F5344CB8AC3E}">
        <p14:creationId xmlns:p14="http://schemas.microsoft.com/office/powerpoint/2010/main" val="592772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700" dirty="0"/>
              <a:t>Award Amounts</a:t>
            </a:r>
            <a:endParaRPr lang="en-US" dirty="0"/>
          </a:p>
        </p:txBody>
      </p:sp>
      <p:sp>
        <p:nvSpPr>
          <p:cNvPr id="3" name="Content Placeholder 2"/>
          <p:cNvSpPr>
            <a:spLocks noGrp="1"/>
          </p:cNvSpPr>
          <p:nvPr>
            <p:ph idx="1"/>
          </p:nvPr>
        </p:nvSpPr>
        <p:spPr>
          <a:xfrm>
            <a:off x="518823" y="1458135"/>
            <a:ext cx="8252643" cy="3161277"/>
          </a:xfrm>
        </p:spPr>
        <p:txBody>
          <a:bodyPr>
            <a:normAutofit/>
          </a:bodyPr>
          <a:lstStyle/>
          <a:p>
            <a:pPr marL="0" indent="0">
              <a:spcBef>
                <a:spcPts val="1800"/>
              </a:spcBef>
              <a:spcAft>
                <a:spcPts val="1200"/>
              </a:spcAft>
              <a:buNone/>
            </a:pPr>
            <a:r>
              <a:rPr lang="en-US" b="1" dirty="0"/>
              <a:t>Summer 2024</a:t>
            </a:r>
          </a:p>
          <a:p>
            <a:pPr marL="0" indent="0">
              <a:lnSpc>
                <a:spcPct val="120000"/>
              </a:lnSpc>
              <a:buNone/>
            </a:pPr>
            <a:r>
              <a:rPr lang="en-US" dirty="0"/>
              <a:t>		</a:t>
            </a:r>
            <a:r>
              <a:rPr lang="en-US" dirty="0">
                <a:solidFill>
                  <a:srgbClr val="690304"/>
                </a:solidFill>
              </a:rPr>
              <a:t>$3,500 stipend + tuition award up to $5,000</a:t>
            </a:r>
            <a:endParaRPr lang="en-US" b="1" dirty="0"/>
          </a:p>
          <a:p>
            <a:pPr marL="0" indent="0">
              <a:spcAft>
                <a:spcPts val="1200"/>
              </a:spcAft>
              <a:buNone/>
            </a:pPr>
            <a:r>
              <a:rPr lang="en-US" b="1" dirty="0"/>
              <a:t>Academic Year 2024-2025</a:t>
            </a:r>
          </a:p>
          <a:p>
            <a:pPr marL="0" indent="0">
              <a:spcAft>
                <a:spcPts val="600"/>
              </a:spcAft>
              <a:buNone/>
            </a:pPr>
            <a:r>
              <a:rPr lang="en-US" dirty="0"/>
              <a:t>	Undergraduate: </a:t>
            </a:r>
          </a:p>
          <a:p>
            <a:pPr marL="0" indent="0">
              <a:lnSpc>
                <a:spcPct val="110000"/>
              </a:lnSpc>
              <a:spcAft>
                <a:spcPts val="0"/>
              </a:spcAft>
              <a:buNone/>
            </a:pPr>
            <a:r>
              <a:rPr lang="en-US" dirty="0"/>
              <a:t>		</a:t>
            </a:r>
            <a:r>
              <a:rPr lang="en-US" dirty="0">
                <a:solidFill>
                  <a:srgbClr val="690304"/>
                </a:solidFill>
              </a:rPr>
              <a:t>$5,000 stipend + tuition award of $10,000</a:t>
            </a:r>
          </a:p>
          <a:p>
            <a:pPr marL="0" indent="0">
              <a:spcBef>
                <a:spcPts val="600"/>
              </a:spcBef>
              <a:spcAft>
                <a:spcPts val="600"/>
              </a:spcAft>
              <a:buNone/>
            </a:pPr>
            <a:r>
              <a:rPr lang="en-US" dirty="0"/>
              <a:t>	Graduate students:</a:t>
            </a:r>
          </a:p>
          <a:p>
            <a:pPr marL="0" indent="0">
              <a:spcAft>
                <a:spcPts val="0"/>
              </a:spcAft>
              <a:buNone/>
            </a:pPr>
            <a:r>
              <a:rPr lang="en-US" dirty="0"/>
              <a:t>		</a:t>
            </a:r>
            <a:r>
              <a:rPr lang="en-US" dirty="0">
                <a:solidFill>
                  <a:srgbClr val="690304"/>
                </a:solidFill>
              </a:rPr>
              <a:t>$20,000 stipend + tuition award of 24 credit hours + health insurance</a:t>
            </a:r>
          </a:p>
          <a:p>
            <a:pPr marL="0" indent="0">
              <a:spcAft>
                <a:spcPts val="0"/>
              </a:spcAft>
              <a:buNone/>
            </a:pPr>
            <a:endParaRPr lang="en-US" dirty="0">
              <a:solidFill>
                <a:srgbClr val="690304"/>
              </a:solidFill>
            </a:endParaRPr>
          </a:p>
          <a:p>
            <a:pPr marL="0" indent="0">
              <a:spcAft>
                <a:spcPts val="0"/>
              </a:spcAft>
              <a:buNone/>
            </a:pPr>
            <a:endParaRPr lang="en-US" dirty="0">
              <a:solidFill>
                <a:srgbClr val="690304"/>
              </a:solidFill>
            </a:endParaRPr>
          </a:p>
        </p:txBody>
      </p:sp>
    </p:spTree>
    <p:extLst>
      <p:ext uri="{BB962C8B-B14F-4D97-AF65-F5344CB8AC3E}">
        <p14:creationId xmlns:p14="http://schemas.microsoft.com/office/powerpoint/2010/main" val="25450417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700" dirty="0"/>
              <a:t>FLAS is for study at IU or abroad</a:t>
            </a:r>
            <a:endParaRPr lang="en-US" dirty="0"/>
          </a:p>
        </p:txBody>
      </p:sp>
      <p:sp>
        <p:nvSpPr>
          <p:cNvPr id="3" name="Content Placeholder 2"/>
          <p:cNvSpPr>
            <a:spLocks noGrp="1"/>
          </p:cNvSpPr>
          <p:nvPr>
            <p:ph idx="1"/>
          </p:nvPr>
        </p:nvSpPr>
        <p:spPr>
          <a:xfrm>
            <a:off x="518823" y="1458135"/>
            <a:ext cx="8095349" cy="3327873"/>
          </a:xfrm>
        </p:spPr>
        <p:txBody>
          <a:bodyPr>
            <a:normAutofit fontScale="85000" lnSpcReduction="10000"/>
          </a:bodyPr>
          <a:lstStyle/>
          <a:p>
            <a:pPr marL="0" indent="0">
              <a:spcAft>
                <a:spcPts val="1200"/>
              </a:spcAft>
              <a:buNone/>
            </a:pPr>
            <a:r>
              <a:rPr lang="en-US" b="1" dirty="0">
                <a:solidFill>
                  <a:schemeClr val="tx1"/>
                </a:solidFill>
              </a:rPr>
              <a:t>Academic Year 2024-25</a:t>
            </a:r>
          </a:p>
          <a:p>
            <a:pPr marL="285750" indent="-285750">
              <a:spcAft>
                <a:spcPts val="1200"/>
              </a:spcAft>
              <a:buFont typeface="Arial" panose="020B0604020202020204" pitchFamily="34" charset="0"/>
              <a:buChar char="•"/>
            </a:pPr>
            <a:r>
              <a:rPr lang="en-US" dirty="0">
                <a:solidFill>
                  <a:schemeClr val="tx1"/>
                </a:solidFill>
              </a:rPr>
              <a:t>FLAS recipients must be enrolled in one language course and one area studies course during each semester.</a:t>
            </a:r>
          </a:p>
          <a:p>
            <a:pPr marL="285750" indent="-285750">
              <a:buFont typeface="Arial" panose="020B0604020202020204" pitchFamily="34" charset="0"/>
              <a:buChar char="•"/>
            </a:pPr>
            <a:r>
              <a:rPr lang="en-US" dirty="0">
                <a:solidFill>
                  <a:schemeClr val="tx1"/>
                </a:solidFill>
              </a:rPr>
              <a:t>Doctoral level students are able to conduct dissertation research abroad. No course requirements apply.</a:t>
            </a:r>
          </a:p>
          <a:p>
            <a:pPr marL="0" indent="0">
              <a:spcAft>
                <a:spcPts val="1200"/>
              </a:spcAft>
              <a:buNone/>
            </a:pPr>
            <a:r>
              <a:rPr lang="en-US" b="1" dirty="0">
                <a:solidFill>
                  <a:schemeClr val="tx1"/>
                </a:solidFill>
              </a:rPr>
              <a:t>Summer 2024</a:t>
            </a:r>
          </a:p>
          <a:p>
            <a:pPr marL="285750" indent="-285750">
              <a:spcAft>
                <a:spcPts val="1200"/>
              </a:spcAft>
              <a:buFont typeface="Arial" panose="020B0604020202020204" pitchFamily="34" charset="0"/>
              <a:buChar char="•"/>
            </a:pPr>
            <a:r>
              <a:rPr lang="en-US" dirty="0">
                <a:solidFill>
                  <a:schemeClr val="tx1"/>
                </a:solidFill>
              </a:rPr>
              <a:t>Only for intensive language study</a:t>
            </a:r>
          </a:p>
          <a:p>
            <a:pPr marL="285750" indent="-285750">
              <a:spcAft>
                <a:spcPts val="2400"/>
              </a:spcAft>
              <a:buFont typeface="Arial" panose="020B0604020202020204" pitchFamily="34" charset="0"/>
              <a:buChar char="•"/>
            </a:pPr>
            <a:r>
              <a:rPr lang="en-US" dirty="0">
                <a:solidFill>
                  <a:schemeClr val="tx1"/>
                </a:solidFill>
              </a:rPr>
              <a:t>Consider IU Summer Language Workshop!</a:t>
            </a:r>
          </a:p>
          <a:p>
            <a:pPr marL="0" indent="0">
              <a:buNone/>
            </a:pPr>
            <a:r>
              <a:rPr lang="en-US" b="1" dirty="0">
                <a:solidFill>
                  <a:srgbClr val="690304"/>
                </a:solidFill>
              </a:rPr>
              <a:t>Study abroad is contingent upon travel restrictions</a:t>
            </a:r>
          </a:p>
          <a:p>
            <a:pPr marL="0" indent="0">
              <a:buNone/>
            </a:pPr>
            <a:endParaRPr lang="en-US" b="1" dirty="0">
              <a:solidFill>
                <a:srgbClr val="690304"/>
              </a:solidFill>
            </a:endParaRPr>
          </a:p>
          <a:p>
            <a:pPr marL="0" indent="0">
              <a:buNone/>
            </a:pPr>
            <a:endParaRPr lang="en-US" b="1" dirty="0">
              <a:solidFill>
                <a:srgbClr val="690304"/>
              </a:solidFill>
            </a:endParaRPr>
          </a:p>
        </p:txBody>
      </p:sp>
    </p:spTree>
    <p:extLst>
      <p:ext uri="{BB962C8B-B14F-4D97-AF65-F5344CB8AC3E}">
        <p14:creationId xmlns:p14="http://schemas.microsoft.com/office/powerpoint/2010/main" val="2825152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700" dirty="0"/>
              <a:t>Eligibility</a:t>
            </a:r>
            <a:endParaRPr lang="en-US" dirty="0"/>
          </a:p>
        </p:txBody>
      </p:sp>
      <p:sp>
        <p:nvSpPr>
          <p:cNvPr id="3" name="Content Placeholder 2"/>
          <p:cNvSpPr>
            <a:spLocks noGrp="1"/>
          </p:cNvSpPr>
          <p:nvPr>
            <p:ph idx="1"/>
          </p:nvPr>
        </p:nvSpPr>
        <p:spPr>
          <a:xfrm>
            <a:off x="518624" y="1629404"/>
            <a:ext cx="8015594" cy="2942596"/>
          </a:xfrm>
        </p:spPr>
        <p:txBody>
          <a:bodyPr>
            <a:normAutofit fontScale="70000" lnSpcReduction="20000"/>
          </a:bodyPr>
          <a:lstStyle/>
          <a:p>
            <a:pPr marL="285750" indent="-285750">
              <a:spcAft>
                <a:spcPts val="1200"/>
              </a:spcAft>
              <a:buFont typeface="Arial" panose="020B0604020202020204" pitchFamily="34" charset="0"/>
              <a:buChar char="•"/>
            </a:pPr>
            <a:r>
              <a:rPr lang="en-US" b="1" dirty="0">
                <a:solidFill>
                  <a:srgbClr val="690304"/>
                </a:solidFill>
              </a:rPr>
              <a:t>Must be US citizen, US national, or US permanent resident. </a:t>
            </a:r>
            <a:r>
              <a:rPr lang="en-US" dirty="0">
                <a:solidFill>
                  <a:schemeClr val="tx1"/>
                </a:solidFill>
              </a:rPr>
              <a:t>Unfortunately, international students are not eligible.</a:t>
            </a:r>
          </a:p>
          <a:p>
            <a:pPr marL="285750" indent="-285750">
              <a:spcAft>
                <a:spcPts val="1200"/>
              </a:spcAft>
              <a:buFont typeface="Arial" panose="020B0604020202020204" pitchFamily="34" charset="0"/>
              <a:buChar char="•"/>
            </a:pPr>
            <a:r>
              <a:rPr lang="en-US" dirty="0">
                <a:solidFill>
                  <a:schemeClr val="tx1"/>
                </a:solidFill>
              </a:rPr>
              <a:t>Must be an IU student for the AY award. Non-IU students are eligible for the summer award if they study at the IU Summer Language Workshop.</a:t>
            </a:r>
          </a:p>
          <a:p>
            <a:pPr marL="285750" indent="-285750">
              <a:spcAft>
                <a:spcPts val="1200"/>
              </a:spcAft>
              <a:buFont typeface="Arial" panose="020B0604020202020204" pitchFamily="34" charset="0"/>
              <a:buChar char="•"/>
            </a:pPr>
            <a:r>
              <a:rPr lang="en-US" b="1" dirty="0">
                <a:solidFill>
                  <a:schemeClr val="tx1"/>
                </a:solidFill>
              </a:rPr>
              <a:t>Language levels:</a:t>
            </a:r>
          </a:p>
          <a:p>
            <a:pPr marL="685800" lvl="1">
              <a:spcAft>
                <a:spcPts val="1200"/>
              </a:spcAft>
              <a:buFont typeface="Arial" panose="020B0604020202020204" pitchFamily="34" charset="0"/>
              <a:buChar char="•"/>
            </a:pPr>
            <a:r>
              <a:rPr lang="en-US" sz="1800" b="1" dirty="0">
                <a:solidFill>
                  <a:srgbClr val="690304"/>
                </a:solidFill>
              </a:rPr>
              <a:t>Undergraduate FLAS awards are not available for language study at the introductory level (level 1). </a:t>
            </a:r>
            <a:r>
              <a:rPr lang="en-US" sz="1800" dirty="0">
                <a:solidFill>
                  <a:schemeClr val="tx1"/>
                </a:solidFill>
              </a:rPr>
              <a:t>Undergraduate students must apply for intermediate level language instruction (Level 2) or higher. </a:t>
            </a:r>
          </a:p>
          <a:p>
            <a:pPr marL="685800" lvl="1">
              <a:spcAft>
                <a:spcPts val="1200"/>
              </a:spcAft>
              <a:buFont typeface="Arial" panose="020B0604020202020204" pitchFamily="34" charset="0"/>
              <a:buChar char="•"/>
            </a:pPr>
            <a:r>
              <a:rPr lang="en-US" sz="1800" b="1" dirty="0">
                <a:solidFill>
                  <a:srgbClr val="690304"/>
                </a:solidFill>
              </a:rPr>
              <a:t>Graduate students may apply for Level 1 language study only if you already have advanced proficiency in another language related to your studies. </a:t>
            </a:r>
            <a:r>
              <a:rPr lang="en-US" sz="1800" dirty="0">
                <a:solidFill>
                  <a:schemeClr val="tx1"/>
                </a:solidFill>
              </a:rPr>
              <a:t>Strong preference is given to applications for intermediate and advanced language study. </a:t>
            </a:r>
            <a:endParaRPr lang="en-US" sz="1800" b="1" dirty="0">
              <a:solidFill>
                <a:srgbClr val="690304"/>
              </a:solidFill>
            </a:endParaRPr>
          </a:p>
          <a:p>
            <a:pPr marL="285750" indent="-285750">
              <a:spcAft>
                <a:spcPts val="0"/>
              </a:spcAft>
              <a:buFont typeface="Arial" panose="020B0604020202020204" pitchFamily="34" charset="0"/>
              <a:buChar char="•"/>
            </a:pPr>
            <a:r>
              <a:rPr lang="en-US" b="1" dirty="0">
                <a:solidFill>
                  <a:schemeClr val="tx1"/>
                </a:solidFill>
              </a:rPr>
              <a:t>For Summer: </a:t>
            </a:r>
            <a:r>
              <a:rPr lang="en-US" dirty="0">
                <a:solidFill>
                  <a:schemeClr val="tx1"/>
                </a:solidFill>
              </a:rPr>
              <a:t>students who plan to graduate prior to their summer program remain eligible only under certain conditions, including being enrolled in an academic program by Fall 2023.</a:t>
            </a:r>
          </a:p>
          <a:p>
            <a:pPr marL="285750" indent="-285750">
              <a:spcAft>
                <a:spcPts val="0"/>
              </a:spcAft>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2051790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F7A88-50F6-DD6D-0E2E-BC9A7C215D84}"/>
              </a:ext>
            </a:extLst>
          </p:cNvPr>
          <p:cNvSpPr>
            <a:spLocks noGrp="1"/>
          </p:cNvSpPr>
          <p:nvPr>
            <p:ph type="ctrTitle"/>
          </p:nvPr>
        </p:nvSpPr>
        <p:spPr/>
        <p:txBody>
          <a:bodyPr/>
          <a:lstStyle/>
          <a:p>
            <a:r>
              <a:rPr lang="en-US" u="sng" dirty="0"/>
              <a:t>How to Apply</a:t>
            </a:r>
          </a:p>
        </p:txBody>
      </p:sp>
      <p:sp>
        <p:nvSpPr>
          <p:cNvPr id="3" name="Text Placeholder 2">
            <a:extLst>
              <a:ext uri="{FF2B5EF4-FFF2-40B4-BE49-F238E27FC236}">
                <a16:creationId xmlns:a16="http://schemas.microsoft.com/office/drawing/2014/main" id="{AA86E81F-EDEA-BCD4-28B1-792720648A23}"/>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2416507B-5361-AAA4-0498-4DD6E01B2FD0}"/>
              </a:ext>
            </a:extLst>
          </p:cNvPr>
          <p:cNvSpPr>
            <a:spLocks noGrp="1"/>
          </p:cNvSpPr>
          <p:nvPr>
            <p:ph idx="1"/>
          </p:nvPr>
        </p:nvSpPr>
        <p:spPr/>
        <p:txBody>
          <a:bodyPr vert="horz" lIns="91440" tIns="45720" rIns="91440" bIns="45720" rtlCol="0" anchor="t">
            <a:normAutofit/>
          </a:bodyPr>
          <a:lstStyle/>
          <a:p>
            <a:pPr marL="0" indent="0">
              <a:buNone/>
            </a:pPr>
            <a:r>
              <a:rPr lang="en-US" sz="3200" b="1" dirty="0"/>
              <a:t>go.iu.edu/FLAS</a:t>
            </a:r>
            <a:endParaRPr lang="en-US" b="1" dirty="0"/>
          </a:p>
          <a:p>
            <a:pPr marL="0" indent="0">
              <a:buNone/>
            </a:pPr>
            <a:r>
              <a:rPr lang="en-US" sz="3200" dirty="0"/>
              <a:t>Applications open December 1, 2023</a:t>
            </a:r>
          </a:p>
          <a:p>
            <a:pPr marL="0" indent="0">
              <a:buNone/>
            </a:pPr>
            <a:r>
              <a:rPr lang="en-US" sz="3200" dirty="0"/>
              <a:t>Application deadline:  January 21, 2024</a:t>
            </a:r>
          </a:p>
        </p:txBody>
      </p:sp>
    </p:spTree>
    <p:extLst>
      <p:ext uri="{BB962C8B-B14F-4D97-AF65-F5344CB8AC3E}">
        <p14:creationId xmlns:p14="http://schemas.microsoft.com/office/powerpoint/2010/main" val="3959848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Application Materials</a:t>
            </a:r>
          </a:p>
        </p:txBody>
      </p:sp>
      <p:sp>
        <p:nvSpPr>
          <p:cNvPr id="4" name="Content Placeholder 3"/>
          <p:cNvSpPr>
            <a:spLocks noGrp="1"/>
          </p:cNvSpPr>
          <p:nvPr>
            <p:ph idx="1"/>
          </p:nvPr>
        </p:nvSpPr>
        <p:spPr>
          <a:xfrm>
            <a:off x="518624" y="1465217"/>
            <a:ext cx="8330408" cy="3168737"/>
          </a:xfrm>
        </p:spPr>
        <p:txBody>
          <a:bodyPr>
            <a:normAutofit fontScale="92500" lnSpcReduction="20000"/>
          </a:bodyPr>
          <a:lstStyle/>
          <a:p>
            <a:pPr>
              <a:spcAft>
                <a:spcPts val="600"/>
              </a:spcAft>
              <a:buFont typeface="Arial" panose="020B0604020202020204" pitchFamily="34" charset="0"/>
              <a:buChar char="•"/>
            </a:pPr>
            <a:r>
              <a:rPr lang="en-US" dirty="0"/>
              <a:t>Fill out </a:t>
            </a:r>
            <a:r>
              <a:rPr lang="en-US" b="1" dirty="0">
                <a:solidFill>
                  <a:srgbClr val="690304"/>
                </a:solidFill>
              </a:rPr>
              <a:t>application</a:t>
            </a:r>
            <a:r>
              <a:rPr lang="en-US" dirty="0">
                <a:solidFill>
                  <a:srgbClr val="C00000"/>
                </a:solidFill>
              </a:rPr>
              <a:t> </a:t>
            </a:r>
            <a:r>
              <a:rPr lang="en-US" dirty="0"/>
              <a:t>at go.iu.edu/IUFLAS</a:t>
            </a:r>
          </a:p>
          <a:p>
            <a:pPr>
              <a:spcAft>
                <a:spcPts val="600"/>
              </a:spcAft>
              <a:buFont typeface="Arial" panose="020B0604020202020204" pitchFamily="34" charset="0"/>
              <a:buChar char="•"/>
            </a:pPr>
            <a:r>
              <a:rPr lang="en-US" dirty="0"/>
              <a:t>Request </a:t>
            </a:r>
            <a:r>
              <a:rPr lang="en-US" b="1" dirty="0">
                <a:solidFill>
                  <a:srgbClr val="690304"/>
                </a:solidFill>
              </a:rPr>
              <a:t>two letters of recommendation</a:t>
            </a:r>
          </a:p>
          <a:p>
            <a:pPr>
              <a:spcAft>
                <a:spcPts val="600"/>
              </a:spcAft>
              <a:buFont typeface="Arial" panose="020B0604020202020204" pitchFamily="34" charset="0"/>
              <a:buChar char="•"/>
            </a:pPr>
            <a:r>
              <a:rPr lang="en-US" dirty="0"/>
              <a:t>Submit </a:t>
            </a:r>
            <a:r>
              <a:rPr lang="en-US" b="1" dirty="0">
                <a:solidFill>
                  <a:srgbClr val="690304"/>
                </a:solidFill>
              </a:rPr>
              <a:t>official transcripts </a:t>
            </a:r>
            <a:r>
              <a:rPr lang="en-US" dirty="0"/>
              <a:t>for ALL colleges and universities attended: </a:t>
            </a:r>
          </a:p>
          <a:p>
            <a:pPr lvl="2">
              <a:spcAft>
                <a:spcPts val="600"/>
              </a:spcAft>
              <a:buFont typeface="Arial" panose="020B0604020202020204" pitchFamily="34" charset="0"/>
              <a:buChar char="•"/>
            </a:pPr>
            <a:r>
              <a:rPr lang="en-US" dirty="0"/>
              <a:t>No official transcripts needed for IU coursework</a:t>
            </a:r>
          </a:p>
          <a:p>
            <a:pPr lvl="2">
              <a:spcAft>
                <a:spcPts val="600"/>
              </a:spcAft>
              <a:buFont typeface="Arial" panose="020B0604020202020204" pitchFamily="34" charset="0"/>
              <a:buChar char="•"/>
            </a:pPr>
            <a:r>
              <a:rPr lang="en-US" dirty="0"/>
              <a:t>High school transcripts are not necessary, unless you are an incoming Freshman</a:t>
            </a:r>
          </a:p>
          <a:p>
            <a:pPr lvl="2">
              <a:spcAft>
                <a:spcPts val="600"/>
              </a:spcAft>
              <a:buFont typeface="Arial" panose="020B0604020202020204" pitchFamily="34" charset="0"/>
              <a:buChar char="•"/>
            </a:pPr>
            <a:r>
              <a:rPr lang="en-US" dirty="0"/>
              <a:t>Transfer credit may be reflected on your IU transcript</a:t>
            </a:r>
          </a:p>
          <a:p>
            <a:pPr lvl="2">
              <a:spcAft>
                <a:spcPts val="600"/>
              </a:spcAft>
              <a:buFont typeface="Arial" panose="020B0604020202020204" pitchFamily="34" charset="0"/>
              <a:buChar char="•"/>
            </a:pPr>
            <a:r>
              <a:rPr lang="en-US" dirty="0"/>
              <a:t>Transcripts submitted to IU for admissions can be forwarded</a:t>
            </a:r>
          </a:p>
          <a:p>
            <a:pPr>
              <a:spcAft>
                <a:spcPts val="600"/>
              </a:spcAft>
              <a:buFont typeface="Arial" panose="020B0604020202020204" pitchFamily="34" charset="0"/>
              <a:buChar char="•"/>
            </a:pPr>
            <a:r>
              <a:rPr lang="en-US" b="1" dirty="0">
                <a:solidFill>
                  <a:srgbClr val="690304"/>
                </a:solidFill>
              </a:rPr>
              <a:t>Statement of Purpose Essay</a:t>
            </a:r>
          </a:p>
          <a:p>
            <a:pPr>
              <a:spcAft>
                <a:spcPts val="600"/>
              </a:spcAft>
              <a:buFont typeface="Arial" panose="020B0604020202020204" pitchFamily="34" charset="0"/>
              <a:buChar char="•"/>
            </a:pPr>
            <a:r>
              <a:rPr lang="en-US" dirty="0"/>
              <a:t>Free Application for Federal Student Aid</a:t>
            </a:r>
            <a:r>
              <a:rPr lang="en-US" dirty="0">
                <a:solidFill>
                  <a:schemeClr val="tx1"/>
                </a:solidFill>
              </a:rPr>
              <a:t> (</a:t>
            </a:r>
            <a:r>
              <a:rPr lang="en-US" b="1" dirty="0">
                <a:solidFill>
                  <a:srgbClr val="690304"/>
                </a:solidFill>
              </a:rPr>
              <a:t>FAFSA</a:t>
            </a:r>
            <a:r>
              <a:rPr lang="en-US" dirty="0"/>
              <a:t>) – AY applications only – send to IU Bloomington</a:t>
            </a:r>
          </a:p>
          <a:p>
            <a:pPr marL="0" indent="0" algn="ctr">
              <a:buNone/>
            </a:pPr>
            <a:r>
              <a:rPr lang="en-US" b="1" dirty="0"/>
              <a:t>Application deadline: </a:t>
            </a:r>
            <a:r>
              <a:rPr lang="en-US" b="1" dirty="0">
                <a:solidFill>
                  <a:srgbClr val="690304"/>
                </a:solidFill>
              </a:rPr>
              <a:t>January 21, 2024</a:t>
            </a:r>
          </a:p>
        </p:txBody>
      </p:sp>
    </p:spTree>
    <p:extLst>
      <p:ext uri="{BB962C8B-B14F-4D97-AF65-F5344CB8AC3E}">
        <p14:creationId xmlns:p14="http://schemas.microsoft.com/office/powerpoint/2010/main" val="301666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Application Tips</a:t>
            </a:r>
          </a:p>
        </p:txBody>
      </p:sp>
      <p:sp>
        <p:nvSpPr>
          <p:cNvPr id="4" name="Content Placeholder 3"/>
          <p:cNvSpPr>
            <a:spLocks noGrp="1"/>
          </p:cNvSpPr>
          <p:nvPr>
            <p:ph idx="1"/>
          </p:nvPr>
        </p:nvSpPr>
        <p:spPr>
          <a:xfrm>
            <a:off x="518624" y="1465217"/>
            <a:ext cx="8330408" cy="3168737"/>
          </a:xfrm>
        </p:spPr>
        <p:txBody>
          <a:bodyPr>
            <a:normAutofit fontScale="85000" lnSpcReduction="20000"/>
          </a:bodyPr>
          <a:lstStyle/>
          <a:p>
            <a:pPr>
              <a:spcAft>
                <a:spcPts val="1200"/>
              </a:spcAft>
              <a:buFont typeface="Arial" panose="020B0604020202020204" pitchFamily="34" charset="0"/>
              <a:buChar char="•"/>
            </a:pPr>
            <a:r>
              <a:rPr lang="en-US" dirty="0"/>
              <a:t>Apply to more than one center! You will indicate which centers you wish to apply to on your application, and your letters of recommendation and transcripts will automatically be supplied to each center indicated.</a:t>
            </a:r>
          </a:p>
          <a:p>
            <a:pPr>
              <a:spcAft>
                <a:spcPts val="1200"/>
              </a:spcAft>
              <a:buFont typeface="Arial" panose="020B0604020202020204" pitchFamily="34" charset="0"/>
              <a:buChar char="•"/>
            </a:pPr>
            <a:r>
              <a:rPr lang="en-US" dirty="0"/>
              <a:t>Research the center you’re applying to and identify how your studies align with their mission.</a:t>
            </a:r>
          </a:p>
          <a:p>
            <a:pPr>
              <a:spcAft>
                <a:spcPts val="1200"/>
              </a:spcAft>
              <a:buFont typeface="Arial" panose="020B0604020202020204" pitchFamily="34" charset="0"/>
              <a:buChar char="•"/>
            </a:pPr>
            <a:r>
              <a:rPr lang="en-US" dirty="0"/>
              <a:t>Highlight how your current research or future career may contribute to areas of national need.</a:t>
            </a:r>
          </a:p>
          <a:p>
            <a:pPr>
              <a:spcAft>
                <a:spcPts val="600"/>
              </a:spcAft>
              <a:buFont typeface="Arial" panose="020B0604020202020204" pitchFamily="34" charset="0"/>
              <a:buChar char="•"/>
            </a:pPr>
            <a:r>
              <a:rPr lang="en-US" dirty="0"/>
              <a:t>You can apply to receive funding in summer and during the academic year and can receive awards for both. </a:t>
            </a:r>
          </a:p>
          <a:p>
            <a:pPr lvl="1">
              <a:spcAft>
                <a:spcPts val="1200"/>
              </a:spcAft>
              <a:buFont typeface="Arial" panose="020B0604020202020204" pitchFamily="34" charset="0"/>
              <a:buChar char="•"/>
            </a:pPr>
            <a:r>
              <a:rPr lang="en-US" dirty="0"/>
              <a:t>Requires separate application but you only need to submit LOR’s &amp; transcripts once </a:t>
            </a:r>
          </a:p>
          <a:p>
            <a:pPr>
              <a:spcAft>
                <a:spcPts val="1200"/>
              </a:spcAft>
              <a:buFont typeface="Arial" panose="020B0604020202020204" pitchFamily="34" charset="0"/>
              <a:buChar char="•"/>
            </a:pPr>
            <a:r>
              <a:rPr lang="en-US" dirty="0"/>
              <a:t>Grads: visit the </a:t>
            </a:r>
            <a:r>
              <a:rPr lang="en-US" dirty="0" err="1"/>
              <a:t>GradGrants</a:t>
            </a:r>
            <a:r>
              <a:rPr lang="en-US" dirty="0"/>
              <a:t> Center to get feedback on your application materials.</a:t>
            </a:r>
          </a:p>
          <a:p>
            <a:pPr>
              <a:spcAft>
                <a:spcPts val="0"/>
              </a:spcAft>
              <a:buFont typeface="Arial" panose="020B0604020202020204" pitchFamily="34" charset="0"/>
              <a:buChar char="•"/>
            </a:pPr>
            <a:endParaRPr lang="en-US" dirty="0"/>
          </a:p>
        </p:txBody>
      </p:sp>
    </p:spTree>
    <p:extLst>
      <p:ext uri="{BB962C8B-B14F-4D97-AF65-F5344CB8AC3E}">
        <p14:creationId xmlns:p14="http://schemas.microsoft.com/office/powerpoint/2010/main" val="153305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a:xfrm>
            <a:off x="-87550" y="0"/>
            <a:ext cx="9231549" cy="5214026"/>
          </a:xfrm>
          <a:prstGeom prst="rect">
            <a:avLst/>
          </a:prstGeom>
        </p:spPr>
        <p:txBody>
          <a:bodyPr lIns="91440" tIns="45720" rIns="91440" bIns="45720" anchor="t">
            <a:normAutofit/>
          </a:bodyPr>
          <a:lstStyle>
            <a:lvl1pPr marL="342900" indent="-342900" algn="l" defTabSz="457200" rtl="0" eaLnBrk="1" latinLnBrk="0" hangingPunct="1">
              <a:lnSpc>
                <a:spcPct val="100000"/>
              </a:lnSpc>
              <a:spcBef>
                <a:spcPts val="0"/>
              </a:spcBef>
              <a:spcAft>
                <a:spcPts val="1800"/>
              </a:spcAft>
              <a:buClr>
                <a:schemeClr val="tx1">
                  <a:lumMod val="50000"/>
                  <a:lumOff val="50000"/>
                </a:schemeClr>
              </a:buClr>
              <a:buSzPct val="100000"/>
              <a:buFont typeface="Wingdings" charset="2"/>
              <a:buChar char="§"/>
              <a:defRPr sz="1800" kern="1200">
                <a:solidFill>
                  <a:schemeClr val="tx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endParaRPr lang="en-US" sz="2900" b="1" dirty="0">
              <a:solidFill>
                <a:schemeClr val="bg1"/>
              </a:solidFill>
            </a:endParaRPr>
          </a:p>
          <a:p>
            <a:pPr lvl="1">
              <a:buFont typeface="Arial" panose="020B0604020202020204" pitchFamily="34" charset="0"/>
              <a:buChar char="•"/>
            </a:pPr>
            <a:r>
              <a:rPr lang="en-US" sz="2000" b="1" dirty="0">
                <a:solidFill>
                  <a:schemeClr val="bg1"/>
                </a:solidFill>
              </a:rPr>
              <a:t>Why do I need to pick which FLAS center(s) to apply to? </a:t>
            </a:r>
            <a:r>
              <a:rPr lang="en-US" sz="2000" dirty="0">
                <a:solidFill>
                  <a:schemeClr val="bg1"/>
                </a:solidFill>
              </a:rPr>
              <a:t>Each FLAS center has its own pool of funds and reviewing committee. </a:t>
            </a:r>
          </a:p>
          <a:p>
            <a:pPr lvl="1">
              <a:buFont typeface="Arial" panose="020B0604020202020204" pitchFamily="34" charset="0"/>
              <a:buChar char="•"/>
            </a:pPr>
            <a:r>
              <a:rPr lang="en-US" sz="2000" b="1" dirty="0">
                <a:solidFill>
                  <a:schemeClr val="bg1"/>
                </a:solidFill>
              </a:rPr>
              <a:t>Can I apply for more than one language? </a:t>
            </a:r>
            <a:r>
              <a:rPr lang="en-US" sz="2000" dirty="0">
                <a:solidFill>
                  <a:schemeClr val="bg1"/>
                </a:solidFill>
              </a:rPr>
              <a:t>Yes, however, you can only receive FLAS for one language at a time. You will need to submit a separate application for each language.</a:t>
            </a:r>
          </a:p>
          <a:p>
            <a:pPr lvl="1">
              <a:buFont typeface="Arial" panose="020B0604020202020204" pitchFamily="34" charset="0"/>
              <a:buChar char="•"/>
            </a:pPr>
            <a:r>
              <a:rPr lang="en-US" sz="2000" b="1" dirty="0">
                <a:solidFill>
                  <a:schemeClr val="bg1"/>
                </a:solidFill>
              </a:rPr>
              <a:t>Can I accept FLAS if I have another scholarship?</a:t>
            </a:r>
            <a:r>
              <a:rPr lang="en-US" sz="2000" dirty="0">
                <a:solidFill>
                  <a:schemeClr val="bg1"/>
                </a:solidFill>
              </a:rPr>
              <a:t> Typically yes; your award package will be reviewed on a case-by case basis. </a:t>
            </a:r>
          </a:p>
          <a:p>
            <a:pPr lvl="1">
              <a:buFont typeface="Arial" panose="020B0604020202020204" pitchFamily="34" charset="0"/>
              <a:buChar char="•"/>
            </a:pPr>
            <a:r>
              <a:rPr lang="en-US" sz="2000" b="1" dirty="0">
                <a:solidFill>
                  <a:schemeClr val="bg1"/>
                </a:solidFill>
              </a:rPr>
              <a:t>Can I take my language and/or area studies course online?</a:t>
            </a:r>
            <a:r>
              <a:rPr lang="en-US" sz="2000" dirty="0">
                <a:solidFill>
                  <a:schemeClr val="bg1"/>
                </a:solidFill>
              </a:rPr>
              <a:t> Yes, providing that you’re working with an instructor via a synchronous online course or independent study.</a:t>
            </a:r>
          </a:p>
          <a:p>
            <a:pPr lvl="1">
              <a:buFont typeface="Arial" panose="020B0604020202020204" pitchFamily="34" charset="0"/>
              <a:buChar char="•"/>
            </a:pPr>
            <a:endParaRPr lang="en-US" dirty="0">
              <a:solidFill>
                <a:srgbClr val="000000"/>
              </a:solidFill>
            </a:endParaRPr>
          </a:p>
        </p:txBody>
      </p:sp>
      <p:sp>
        <p:nvSpPr>
          <p:cNvPr id="2" name="Title 1">
            <a:extLst>
              <a:ext uri="{FF2B5EF4-FFF2-40B4-BE49-F238E27FC236}">
                <a16:creationId xmlns:a16="http://schemas.microsoft.com/office/drawing/2014/main" id="{E6180435-431F-E726-BA79-D27781FB42E6}"/>
              </a:ext>
            </a:extLst>
          </p:cNvPr>
          <p:cNvSpPr>
            <a:spLocks noGrp="1"/>
          </p:cNvSpPr>
          <p:nvPr>
            <p:ph type="title"/>
          </p:nvPr>
        </p:nvSpPr>
        <p:spPr>
          <a:xfrm>
            <a:off x="7790214" y="11875"/>
            <a:ext cx="1579418" cy="656910"/>
          </a:xfrm>
        </p:spPr>
        <p:txBody>
          <a:bodyPr/>
          <a:lstStyle/>
          <a:p>
            <a:r>
              <a:rPr lang="en-US" sz="2900" b="1" kern="1200" dirty="0">
                <a:solidFill>
                  <a:srgbClr val="FFFFFF"/>
                </a:solidFill>
                <a:effectLst/>
                <a:latin typeface="Arial" panose="020B0604020202020204" pitchFamily="34" charset="0"/>
                <a:ea typeface="+mn-ea"/>
                <a:cs typeface="+mn-cs"/>
              </a:rPr>
              <a:t>FAQs</a:t>
            </a:r>
            <a:r>
              <a:rPr lang="en-US" dirty="0"/>
              <a:t> </a:t>
            </a:r>
          </a:p>
        </p:txBody>
      </p:sp>
    </p:spTree>
    <p:extLst>
      <p:ext uri="{BB962C8B-B14F-4D97-AF65-F5344CB8AC3E}">
        <p14:creationId xmlns:p14="http://schemas.microsoft.com/office/powerpoint/2010/main" val="408873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UBloomington-template" id="{442B89A5-E1D6-184F-A554-257ED0F3CDD0}" vid="{43628B47-16EA-9748-9FE9-509C8BE953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mments xmlns="b0a80559-2ec9-4a6a-93d3-a1b8f11cfae0" xsi:nil="true"/>
    <SharedWithUsers xmlns="5f5b38aa-493e-4ed8-ab26-6ff2aa2f0bdf">
      <UserInfo>
        <DisplayName>Pearson, Carl</DisplayName>
        <AccountId>17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32484698A702641A2E73CFC9DB26EAD" ma:contentTypeVersion="14" ma:contentTypeDescription="Create a new document." ma:contentTypeScope="" ma:versionID="4165f449b5a3bef72ace6cf74d8899ad">
  <xsd:schema xmlns:xsd="http://www.w3.org/2001/XMLSchema" xmlns:xs="http://www.w3.org/2001/XMLSchema" xmlns:p="http://schemas.microsoft.com/office/2006/metadata/properties" xmlns:ns2="5f5b38aa-493e-4ed8-ab26-6ff2aa2f0bdf" xmlns:ns3="b0a80559-2ec9-4a6a-93d3-a1b8f11cfae0" targetNamespace="http://schemas.microsoft.com/office/2006/metadata/properties" ma:root="true" ma:fieldsID="e712b3c41a023bf453bb623396e69b76" ns2:_="" ns3:_="">
    <xsd:import namespace="5f5b38aa-493e-4ed8-ab26-6ff2aa2f0bdf"/>
    <xsd:import namespace="b0a80559-2ec9-4a6a-93d3-a1b8f11cfae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comment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5b38aa-493e-4ed8-ab26-6ff2aa2f0bd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0a80559-2ec9-4a6a-93d3-a1b8f11cfae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comments" ma:index="20" nillable="true" ma:displayName="comments" ma:format="Dropdown" ma:internalName="comments">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www.w3.org/XML/1998/namespace"/>
    <ds:schemaRef ds:uri="http://schemas.microsoft.com/office/infopath/2007/PartnerControls"/>
    <ds:schemaRef ds:uri="http://purl.org/dc/dcmitype/"/>
    <ds:schemaRef ds:uri="http://purl.org/dc/terms/"/>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schemas.microsoft.com/sharepoint/v3/fields"/>
    <ds:schemaRef ds:uri="b0a80559-2ec9-4a6a-93d3-a1b8f11cfae0"/>
    <ds:schemaRef ds:uri="5f5b38aa-493e-4ed8-ab26-6ff2aa2f0bdf"/>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94BF7EFA-F197-4785-ADF2-9FCFD67BF2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5b38aa-493e-4ed8-ab26-6ff2aa2f0bdf"/>
    <ds:schemaRef ds:uri="b0a80559-2ec9-4a6a-93d3-a1b8f11cfa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Main</Template>
  <TotalTime>24712</TotalTime>
  <Words>1219</Words>
  <Application>Microsoft Macintosh PowerPoint</Application>
  <PresentationFormat>On-screen Show (16:9)</PresentationFormat>
  <Paragraphs>209</Paragraphs>
  <Slides>20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Arial,Sans-Serif</vt:lpstr>
      <vt:lpstr>Calibri</vt:lpstr>
      <vt:lpstr>Wingdings</vt:lpstr>
      <vt:lpstr>Main</vt:lpstr>
      <vt:lpstr>FLAS Infoshare Summer 2024 Academic Year 2024-25 </vt:lpstr>
      <vt:lpstr>Foreign Language and Area Studies (FLAS) Awards</vt:lpstr>
      <vt:lpstr>Award Amounts</vt:lpstr>
      <vt:lpstr>FLAS is for study at IU or abroad</vt:lpstr>
      <vt:lpstr>Eligibility</vt:lpstr>
      <vt:lpstr>How to Apply</vt:lpstr>
      <vt:lpstr>Application Materials</vt:lpstr>
      <vt:lpstr>Application Tips</vt:lpstr>
      <vt:lpstr>FAQs </vt:lpstr>
      <vt:lpstr>Can I get FLAS for the Fall or Spring semester only? No. The AY FLAS term is both Fall and Spring. How will I know my language proficiency level? Your level depends on your completed coursework or a proficiency exam (proficiency exam NOT necessary to apply for FLAS) Can I use an Associate Instructor or employer as one of my recommenders? Yes, but we advise that you find two faculty recommenders when possible.  When will I know the competition results? Typically in March.</vt:lpstr>
      <vt:lpstr>Hamilton Lugar School FLAS-Granting Centers African Studies Program</vt:lpstr>
      <vt:lpstr>Hamilton Lugar School FLAS-Granting Centers Inner Asian &amp; Uralic National Resource Center</vt:lpstr>
      <vt:lpstr>Hamilton Lugar School FLAS-Granting Centers Center for the Study of the  Middle East</vt:lpstr>
      <vt:lpstr>Hamilton Lugar School FLAS-Granting Centers Center for Latin American and Caribbean Studies</vt:lpstr>
      <vt:lpstr>Hamilton Lugar School FLAS-Granting Centers Islamic Studies Program</vt:lpstr>
      <vt:lpstr>Hamilton Lugar School FLAS-Granting Centers Robert F. Byrnes Russian &amp; East European Institute</vt:lpstr>
      <vt:lpstr>Hamilton Lugar School FLAS-Granting Centers Institute for European Studies</vt:lpstr>
      <vt:lpstr>Hamilton Lugar School FLAS-Granting Centers Center for the Study of Global Change</vt:lpstr>
      <vt:lpstr>Hamilton Lugar School Language Workshop languageworkshop.indiana.edu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Unnecessarily extra long title of presentation</dc:title>
  <dc:creator>Janae Cummings</dc:creator>
  <cp:lastModifiedBy>Maschino, Tyler</cp:lastModifiedBy>
  <cp:revision>435</cp:revision>
  <cp:lastPrinted>2019-08-16T02:04:23Z</cp:lastPrinted>
  <dcterms:created xsi:type="dcterms:W3CDTF">2018-10-24T16:42:20Z</dcterms:created>
  <dcterms:modified xsi:type="dcterms:W3CDTF">2023-11-14T15:25:58Z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0x010100332484698A702641A2E73CFC9DB26EAD</vt:lpwstr>
  </property>
</Properties>
</file>